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1"/>
  </p:notesMasterIdLst>
  <p:sldIdLst>
    <p:sldId id="256" r:id="rId2"/>
    <p:sldId id="316" r:id="rId3"/>
    <p:sldId id="259" r:id="rId4"/>
    <p:sldId id="313" r:id="rId5"/>
    <p:sldId id="311" r:id="rId6"/>
    <p:sldId id="312" r:id="rId7"/>
    <p:sldId id="315" r:id="rId8"/>
    <p:sldId id="262" r:id="rId9"/>
    <p:sldId id="317" r:id="rId10"/>
    <p:sldId id="263" r:id="rId11"/>
    <p:sldId id="264" r:id="rId12"/>
    <p:sldId id="265" r:id="rId13"/>
    <p:sldId id="268" r:id="rId14"/>
    <p:sldId id="267" r:id="rId15"/>
    <p:sldId id="266" r:id="rId16"/>
    <p:sldId id="319" r:id="rId17"/>
    <p:sldId id="318" r:id="rId18"/>
    <p:sldId id="271" r:id="rId19"/>
    <p:sldId id="272" r:id="rId20"/>
    <p:sldId id="273" r:id="rId21"/>
    <p:sldId id="274" r:id="rId22"/>
    <p:sldId id="320" r:id="rId23"/>
    <p:sldId id="280" r:id="rId24"/>
    <p:sldId id="321" r:id="rId25"/>
    <p:sldId id="322" r:id="rId26"/>
    <p:sldId id="324" r:id="rId27"/>
    <p:sldId id="325" r:id="rId28"/>
    <p:sldId id="337" r:id="rId29"/>
    <p:sldId id="327" r:id="rId30"/>
    <p:sldId id="328" r:id="rId31"/>
    <p:sldId id="329" r:id="rId32"/>
    <p:sldId id="330" r:id="rId33"/>
    <p:sldId id="331" r:id="rId34"/>
    <p:sldId id="332" r:id="rId35"/>
    <p:sldId id="333" r:id="rId36"/>
    <p:sldId id="334" r:id="rId37"/>
    <p:sldId id="335" r:id="rId38"/>
    <p:sldId id="336" r:id="rId39"/>
    <p:sldId id="338"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0946" autoAdjust="0"/>
  </p:normalViewPr>
  <p:slideViewPr>
    <p:cSldViewPr snapToGrid="0">
      <p:cViewPr varScale="1">
        <p:scale>
          <a:sx n="54" d="100"/>
          <a:sy n="54" d="100"/>
        </p:scale>
        <p:origin x="1608" y="38"/>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90200533"/>
      </p:ext>
    </p:extLst>
  </p:cSld>
  <p:clrMap bg1="lt1" tx1="dk1" bg2="lt2" tx2="dk2" accent1="accent1" accent2="accent2" accent3="accent3" accent4="accent4" accent5="accent5" accent6="accent6" hlink="hlink" folHlink="folHlink"/>
  <p:notesStyle>
    <a:lvl1pPr defTabSz="457200" latinLnBrk="0">
      <a:lnSpc>
        <a:spcPct val="117999"/>
      </a:lnSpc>
      <a:defRPr sz="2000">
        <a:latin typeface="Helvetica Neue"/>
        <a:ea typeface="Helvetica Neue"/>
        <a:cs typeface="Helvetica Neue"/>
        <a:sym typeface="Helvetica Neue"/>
      </a:defRPr>
    </a:lvl1pPr>
    <a:lvl2pPr indent="228600" defTabSz="457200" latinLnBrk="0">
      <a:lnSpc>
        <a:spcPct val="117999"/>
      </a:lnSpc>
      <a:defRPr sz="2000">
        <a:latin typeface="Helvetica Neue"/>
        <a:ea typeface="Helvetica Neue"/>
        <a:cs typeface="Helvetica Neue"/>
        <a:sym typeface="Helvetica Neue"/>
      </a:defRPr>
    </a:lvl2pPr>
    <a:lvl3pPr indent="457200" defTabSz="457200" latinLnBrk="0">
      <a:lnSpc>
        <a:spcPct val="117999"/>
      </a:lnSpc>
      <a:defRPr sz="2000">
        <a:latin typeface="Helvetica Neue"/>
        <a:ea typeface="Helvetica Neue"/>
        <a:cs typeface="Helvetica Neue"/>
        <a:sym typeface="Helvetica Neue"/>
      </a:defRPr>
    </a:lvl3pPr>
    <a:lvl4pPr indent="685800" defTabSz="457200" latinLnBrk="0">
      <a:lnSpc>
        <a:spcPct val="117999"/>
      </a:lnSpc>
      <a:defRPr sz="2000">
        <a:latin typeface="Helvetica Neue"/>
        <a:ea typeface="Helvetica Neue"/>
        <a:cs typeface="Helvetica Neue"/>
        <a:sym typeface="Helvetica Neue"/>
      </a:defRPr>
    </a:lvl4pPr>
    <a:lvl5pPr indent="914400" defTabSz="457200" latinLnBrk="0">
      <a:lnSpc>
        <a:spcPct val="117999"/>
      </a:lnSpc>
      <a:defRPr sz="2000">
        <a:latin typeface="Helvetica Neue"/>
        <a:ea typeface="Helvetica Neue"/>
        <a:cs typeface="Helvetica Neue"/>
        <a:sym typeface="Helvetica Neue"/>
      </a:defRPr>
    </a:lvl5pPr>
    <a:lvl6pPr indent="1143000" defTabSz="457200" latinLnBrk="0">
      <a:lnSpc>
        <a:spcPct val="117999"/>
      </a:lnSpc>
      <a:defRPr sz="2000">
        <a:latin typeface="Helvetica Neue"/>
        <a:ea typeface="Helvetica Neue"/>
        <a:cs typeface="Helvetica Neue"/>
        <a:sym typeface="Helvetica Neue"/>
      </a:defRPr>
    </a:lvl6pPr>
    <a:lvl7pPr indent="1371600" defTabSz="457200" latinLnBrk="0">
      <a:lnSpc>
        <a:spcPct val="117999"/>
      </a:lnSpc>
      <a:defRPr sz="2000">
        <a:latin typeface="Helvetica Neue"/>
        <a:ea typeface="Helvetica Neue"/>
        <a:cs typeface="Helvetica Neue"/>
        <a:sym typeface="Helvetica Neue"/>
      </a:defRPr>
    </a:lvl7pPr>
    <a:lvl8pPr indent="1600200" defTabSz="457200" latinLnBrk="0">
      <a:lnSpc>
        <a:spcPct val="117999"/>
      </a:lnSpc>
      <a:defRPr sz="2000">
        <a:latin typeface="Helvetica Neue"/>
        <a:ea typeface="Helvetica Neue"/>
        <a:cs typeface="Helvetica Neue"/>
        <a:sym typeface="Helvetica Neue"/>
      </a:defRPr>
    </a:lvl8pPr>
    <a:lvl9pPr indent="1828800" defTabSz="457200" latinLnBrk="0">
      <a:lnSpc>
        <a:spcPct val="117999"/>
      </a:lnSpc>
      <a:defRPr sz="2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382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so in our application deployment model, we can have multiple applications running in a cloudbrowser installation …</a:t>
            </a:r>
          </a:p>
          <a:p>
            <a:endParaRPr/>
          </a:p>
          <a:p>
            <a:r>
              <a:t>most general model first  —— landing page  —- user manage vbs</a:t>
            </a:r>
          </a:p>
          <a:p>
            <a:r>
              <a:t>——&gt; strategies —- singleBrowserPerUser</a:t>
            </a:r>
          </a:p>
          <a:p>
            <a:endParaRPr/>
          </a:p>
          <a:p>
            <a:r>
              <a:t>TODO add another slide to discuss scenarios</a:t>
            </a:r>
          </a:p>
          <a:p>
            <a:endParaRPr/>
          </a:p>
          <a:p>
            <a:r>
              <a:t>screeshot of landing page</a:t>
            </a:r>
          </a:p>
        </p:txBody>
      </p:sp>
    </p:spTree>
    <p:extLst>
      <p:ext uri="{BB962C8B-B14F-4D97-AF65-F5344CB8AC3E}">
        <p14:creationId xmlns:p14="http://schemas.microsoft.com/office/powerpoint/2010/main" val="1038867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Here is the overview of cloudBrowser2.0 architecture.</a:t>
            </a:r>
          </a:p>
          <a:p>
            <a:r>
              <a:t>we have one master process, multiple reverse proxies and multiple worker processes.</a:t>
            </a:r>
          </a:p>
          <a:p>
            <a:r>
              <a:t>The worker processes provide application execution environment, they host app instances and virtual browsers</a:t>
            </a:r>
          </a:p>
          <a:p>
            <a:r>
              <a:t>the reverse proxies dispatch user requests to the workers</a:t>
            </a:r>
          </a:p>
          <a:p>
            <a:r>
              <a:t>the master controls reverse proxies </a:t>
            </a:r>
          </a:p>
          <a:p>
            <a:r>
              <a:t>the master is a single point of failure,</a:t>
            </a:r>
          </a:p>
          <a:p>
            <a:r>
              <a:t>in our system, most of the network traffic are webSocket messages , the master process is contacted by reverse proxies for new connections, once a connection establishes the messages are forwarded without master’s intervention ,</a:t>
            </a:r>
          </a:p>
          <a:p>
            <a:r>
              <a:t>and the master only does simple tasks, so it is not a big problem</a:t>
            </a:r>
          </a:p>
          <a:p>
            <a:endParaRPr/>
          </a:p>
          <a:p>
            <a:endParaRPr/>
          </a:p>
          <a:p>
            <a:r>
              <a:t>have almost all the features of the original cloudbrowser, </a:t>
            </a:r>
          </a:p>
          <a:p>
            <a:r>
              <a:t>master is mainly for request dispatch logic and maintain some global application metadata, we try to keep it as simple as possible, </a:t>
            </a:r>
          </a:p>
          <a:p>
            <a:r>
              <a:t>reverse proxies are IO intensive, deploy them using standalone processes could prevent them from interfering with the master</a:t>
            </a:r>
          </a:p>
          <a:p>
            <a:endParaRPr/>
          </a:p>
          <a:p>
            <a:r>
              <a:t>separation of …</a:t>
            </a:r>
          </a:p>
          <a:p>
            <a:r>
              <a:t>make it bigger</a:t>
            </a:r>
          </a:p>
        </p:txBody>
      </p:sp>
    </p:spTree>
    <p:extLst>
      <p:ext uri="{BB962C8B-B14F-4D97-AF65-F5344CB8AC3E}">
        <p14:creationId xmlns:p14="http://schemas.microsoft.com/office/powerpoint/2010/main" val="1498740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prstGeom prst="rect">
            <a:avLst/>
          </a:prstGeom>
        </p:spPr>
        <p:txBody>
          <a:bodyPr/>
          <a:lstStyle/>
          <a:p>
            <a:endParaRPr/>
          </a:p>
        </p:txBody>
      </p:sp>
      <p:sp>
        <p:nvSpPr>
          <p:cNvPr id="290" name="Shape 290"/>
          <p:cNvSpPr>
            <a:spLocks noGrp="1"/>
          </p:cNvSpPr>
          <p:nvPr>
            <p:ph type="body" sz="quarter" idx="1"/>
          </p:nvPr>
        </p:nvSpPr>
        <p:spPr>
          <a:prstGeom prst="rect">
            <a:avLst/>
          </a:prstGeom>
        </p:spPr>
        <p:txBody>
          <a:bodyPr/>
          <a:lstStyle/>
          <a:p>
            <a:r>
              <a:t>TODO goals, separation of master of reverse proxy</a:t>
            </a:r>
          </a:p>
          <a:p>
            <a:endParaRPr/>
          </a:p>
          <a:p>
            <a:r>
              <a:t>In this example, the user tries to connect to an application, a reverse proxy accepts this request, the reverse proxy is picked up by OS in a round-robin fashion, then the reverse proxy asks the master where to forward this request, since the master cannot extract application instance information from the request’s URL now, the master picks a worker using the load balancing algorithm to handle this request,  here, worker 1 is picked, then worker 1 asks the master to find an app instance for this user, since there is no app instance right now, the master pick a worker to create a new app instance, here worker 2 is picked, and then the system will tell the user to redirect to the new app instance and virtual browser</a:t>
            </a:r>
          </a:p>
          <a:p>
            <a:endParaRPr/>
          </a:p>
          <a:p>
            <a:r>
              <a:t>Requests to an app instance must be routed to the worker that hosts the app instance</a:t>
            </a:r>
          </a:p>
          <a:p>
            <a:r>
              <a:t>The master keeps mapping of App Instance Id to workers</a:t>
            </a:r>
          </a:p>
          <a:p>
            <a:r>
              <a:t>Extract app instance id from request URL</a:t>
            </a:r>
          </a:p>
          <a:p>
            <a:r>
              <a:t>The mapping is updated when new App Instances are created or App Instances are removed</a:t>
            </a:r>
          </a:p>
          <a:p>
            <a:r>
              <a:t>If the URL does not contain app instance id, the master picks a worker using the load balancing algorithm</a:t>
            </a:r>
          </a:p>
        </p:txBody>
      </p:sp>
    </p:spTree>
    <p:extLst>
      <p:ext uri="{BB962C8B-B14F-4D97-AF65-F5344CB8AC3E}">
        <p14:creationId xmlns:p14="http://schemas.microsoft.com/office/powerpoint/2010/main" val="932776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r>
              <a:t>TODO : overhead …</a:t>
            </a:r>
          </a:p>
          <a:p>
            <a:endParaRPr/>
          </a:p>
          <a:p>
            <a:r>
              <a:t>when the user is redirected, his browser sends a new request with the virtual browser’s url, the URL contains the app instance id,</a:t>
            </a:r>
          </a:p>
          <a:p>
            <a:r>
              <a:t> the master can extract the app instance id from the URL and look it up in its mapping table, this app instance id is associated with worker 2, so worker 2 is selected</a:t>
            </a:r>
          </a:p>
          <a:p>
            <a:r>
              <a:t>then a web socket connection will be established between the user, the reverse proxy and worker 2, all subsequent messages will go through the connection</a:t>
            </a:r>
          </a:p>
        </p:txBody>
      </p:sp>
    </p:spTree>
    <p:extLst>
      <p:ext uri="{BB962C8B-B14F-4D97-AF65-F5344CB8AC3E}">
        <p14:creationId xmlns:p14="http://schemas.microsoft.com/office/powerpoint/2010/main" val="3869839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Round-robin : place new load to workers in round-robin fashion</a:t>
            </a:r>
          </a:p>
          <a:p>
            <a:r>
              <a:t>this could lead to uneven load distribution if the new requests vary greatly in resource consumption</a:t>
            </a:r>
          </a:p>
          <a:p>
            <a:r>
              <a:t>another mode is Load based,</a:t>
            </a:r>
          </a:p>
          <a:p>
            <a:r>
              <a:t>in this mode, workers periodically report their load (heap memory used) to the master</a:t>
            </a:r>
          </a:p>
          <a:p>
            <a:r>
              <a:t>Master selects the worker with the lowest load</a:t>
            </a:r>
          </a:p>
          <a:p>
            <a:r>
              <a:t>Since the master’s knowledge of the worker’s load is not up-to-date,</a:t>
            </a:r>
          </a:p>
          <a:p>
            <a:r>
              <a:t>the master makes a projection of the worker’s future load after the master place a new request on that worker, and use the projected value (as the worker’s load) until the master receives a new load report from that worker</a:t>
            </a:r>
          </a:p>
          <a:p>
            <a:r>
              <a:t>with this enhancement, we can avoid placing all the new requests to a single worker when handling  a burst of new requests</a:t>
            </a:r>
          </a:p>
          <a:p>
            <a:endParaRPr/>
          </a:p>
          <a:p>
            <a:endParaRPr/>
          </a:p>
          <a:p>
            <a:r>
              <a:t>Avoid putting all the load to one worker</a:t>
            </a:r>
          </a:p>
          <a:p>
            <a:r>
              <a:t>Every time a worker is selected, the master makes a projection of the worker’s load after the new load is placed to the worker, the projected value is used as the worker’s load value until new load report from the worker is received</a:t>
            </a:r>
          </a:p>
          <a:p>
            <a:endParaRPr/>
          </a:p>
          <a:p>
            <a:r>
              <a:t>too much text</a:t>
            </a:r>
          </a:p>
          <a:p>
            <a:r>
              <a:t>Handle bursts of new requests</a:t>
            </a:r>
          </a:p>
          <a:p>
            <a:r>
              <a:t>The master’s knowledge of the worker’s load is not up-to-date</a:t>
            </a:r>
          </a:p>
          <a:p>
            <a:r>
              <a:t>Avoid putting all the load to one worker</a:t>
            </a:r>
          </a:p>
          <a:p>
            <a:r>
              <a:t>Every time a worker is selected, the master makes a projection of the worker’s load after the new load is placed to the worker, the projected value is used as the worker’s load value until new load report from the worker is received</a:t>
            </a:r>
          </a:p>
        </p:txBody>
      </p:sp>
    </p:spTree>
    <p:extLst>
      <p:ext uri="{BB962C8B-B14F-4D97-AF65-F5344CB8AC3E}">
        <p14:creationId xmlns:p14="http://schemas.microsoft.com/office/powerpoint/2010/main" val="3950937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t>since we change the architecture from single process to multiple process, we need to transform local method invocations to inter-process communications,</a:t>
            </a:r>
          </a:p>
          <a:p>
            <a:r>
              <a:t>to reuse the existing code base as much as possible,</a:t>
            </a:r>
          </a:p>
          <a:p>
            <a:r>
              <a:t>we created an object-oriented RPC framework called nodermi to transparently transform local method invocations to remote method invocations.</a:t>
            </a:r>
          </a:p>
          <a:p>
            <a:r>
              <a:t>although it is developed for cloudBrowser, nodermi is released separately, it  is a standalone framework that can be used in any node.js project.</a:t>
            </a:r>
          </a:p>
          <a:p>
            <a:endParaRPr/>
          </a:p>
          <a:p>
            <a:r>
              <a:t>Like in any RPC framework, nodermi create stubs to represent remote objects, calling methods on stubs will trigger remote method invocations.</a:t>
            </a:r>
          </a:p>
          <a:p>
            <a:r>
              <a:t>stubs are also called remote references.</a:t>
            </a:r>
          </a:p>
          <a:p>
            <a:r>
              <a:t>nodermi first encodes the parameters of the method and other information about the method call as a message , and then sends the message to the process that holds the remote object, then that process will decode the message and invoke the corresponding method.</a:t>
            </a:r>
          </a:p>
          <a:p>
            <a:r>
              <a:t>for programmers, all these happen transparently, the stubs appear like local objects</a:t>
            </a:r>
          </a:p>
          <a:p>
            <a:endParaRPr/>
          </a:p>
          <a:p>
            <a:r>
              <a:t>emphasis similarities , transparency, stubs, marshal unmarshal …</a:t>
            </a:r>
          </a:p>
          <a:p>
            <a:endParaRPr/>
          </a:p>
          <a:p>
            <a:r>
              <a:t>Implement inter-process communication by explicitly sending messages is undesirable</a:t>
            </a:r>
          </a:p>
          <a:p>
            <a:r>
              <a:t>Need to change a lot of existing call sites</a:t>
            </a:r>
          </a:p>
          <a:p>
            <a:r>
              <a:t>Need to design message formats for many different methods and write handler code to parse and process each these messages</a:t>
            </a:r>
          </a:p>
          <a:p>
            <a:r>
              <a:t>Changes to methods require modifications to the message communication layer</a:t>
            </a:r>
          </a:p>
          <a:p>
            <a:r>
              <a:t>We design a RPC framework</a:t>
            </a:r>
          </a:p>
          <a:p>
            <a:r>
              <a:t>Abstract message communication as remote method invocation</a:t>
            </a:r>
          </a:p>
          <a:p>
            <a:r>
              <a:t>Seamlessly transfer local method invocation to remote method invocation, local reference passing to remote reference passing</a:t>
            </a:r>
          </a:p>
        </p:txBody>
      </p:sp>
    </p:spTree>
    <p:extLst>
      <p:ext uri="{BB962C8B-B14F-4D97-AF65-F5344CB8AC3E}">
        <p14:creationId xmlns:p14="http://schemas.microsoft.com/office/powerpoint/2010/main" val="795361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noRot="1" noChangeAspect="1"/>
          </p:cNvSpPr>
          <p:nvPr>
            <p:ph type="sldImg"/>
          </p:nvPr>
        </p:nvSpPr>
        <p:spPr>
          <a:prstGeom prst="rect">
            <a:avLst/>
          </a:prstGeom>
        </p:spPr>
        <p:txBody>
          <a:bodyPr/>
          <a:lstStyle/>
          <a:p>
            <a:endParaRPr/>
          </a:p>
        </p:txBody>
      </p:sp>
      <p:sp>
        <p:nvSpPr>
          <p:cNvPr id="586" name="Shape 586"/>
          <p:cNvSpPr>
            <a:spLocks noGrp="1"/>
          </p:cNvSpPr>
          <p:nvPr>
            <p:ph type="body" sz="quarter" idx="1"/>
          </p:nvPr>
        </p:nvSpPr>
        <p:spPr>
          <a:prstGeom prst="rect">
            <a:avLst/>
          </a:prstGeom>
        </p:spPr>
        <p:txBody>
          <a:bodyPr/>
          <a:lstStyle/>
          <a:p>
            <a:r>
              <a:t>35:00</a:t>
            </a:r>
          </a:p>
          <a:p>
            <a:r>
              <a:t>now we discuss the evaluation of cloudbrowser2.0, the goal of the evaluation is to assess the scalability of the implementation, also we want to see the performance under different kinds of applications and client libraries, because we want to use CloudBrowser as PaaS service, we will expect all sorts of applications. finally we want to identify the bottlenecks of our system and think about ways to improve</a:t>
            </a:r>
          </a:p>
          <a:p>
            <a:endParaRPr/>
          </a:p>
          <a:p>
            <a:pPr marL="352777" indent="-352777">
              <a:buSzPct val="100000"/>
              <a:buAutoNum type="arabicPeriod"/>
            </a:pPr>
            <a:r>
              <a:t>goal ~~ : scalability , bottlenecks, different types of applications, libraries </a:t>
            </a:r>
          </a:p>
          <a:p>
            <a:r>
              <a:t>1 slide</a:t>
            </a:r>
          </a:p>
          <a:p>
            <a:pPr marL="352777" indent="-352777">
              <a:buSzPct val="100000"/>
              <a:buAutoNum type="arabicPeriod" startAt="2"/>
            </a:pPr>
            <a:r>
              <a:t>methodology</a:t>
            </a:r>
          </a:p>
          <a:p>
            <a:pPr marL="352777" indent="-352777">
              <a:buSzPct val="100000"/>
              <a:buAutoNum type="arabicPeriod" startAt="2"/>
            </a:pPr>
            <a:r>
              <a:t>set up</a:t>
            </a:r>
          </a:p>
          <a:p>
            <a:r>
              <a:t>talk about tool</a:t>
            </a:r>
          </a:p>
        </p:txBody>
      </p:sp>
    </p:spTree>
    <p:extLst>
      <p:ext uri="{BB962C8B-B14F-4D97-AF65-F5344CB8AC3E}">
        <p14:creationId xmlns:p14="http://schemas.microsoft.com/office/powerpoint/2010/main" val="146052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we have three benchmark applications ranging from very simple application with no library to complex application with advanced client side library .</a:t>
            </a:r>
          </a:p>
          <a:p>
            <a:r>
              <a:t>we created a benchmark tool to simulate multiple concurrent users interact with the applications,</a:t>
            </a:r>
          </a:p>
          <a:p>
            <a:r>
              <a:t>the benchmark tool use a expect-like configuration to describe user interactions, for each interaction, the tool also examines if the server sends back expected response. </a:t>
            </a:r>
          </a:p>
          <a:p>
            <a:endParaRPr/>
          </a:p>
          <a:p>
            <a:r>
              <a:t>we evaluate the system’s performance under different concurrent simulated users and different number of worker processes.</a:t>
            </a:r>
          </a:p>
          <a:p>
            <a:r>
              <a:t>We are interested in how many users a cloudBrowser application can support, when reach a certain point, adding more concurrent users will lead to queueing effect where each user’s perceived latency increases, we are interested in providing decent user experience, there are some HCI study study shows 100ms latency is bearable for humans, so we measure how many users an application can support with less than 100ms latency,</a:t>
            </a:r>
          </a:p>
          <a:p>
            <a:r>
              <a:t>and also we expect that, if we add more worker processes, we can get more capacity,  if we double the worker processes, we can double the capacity</a:t>
            </a:r>
          </a:p>
          <a:p>
            <a:endParaRPr/>
          </a:p>
          <a:p>
            <a:r>
              <a:t>Server : 8*2.27GHz processors, 38GB RAM</a:t>
            </a:r>
          </a:p>
          <a:p>
            <a:r>
              <a:t>Client : 8*900MHz processors, 16GB RAM</a:t>
            </a:r>
          </a:p>
          <a:p>
            <a:endParaRPr/>
          </a:p>
        </p:txBody>
      </p:sp>
    </p:spTree>
    <p:extLst>
      <p:ext uri="{BB962C8B-B14F-4D97-AF65-F5344CB8AC3E}">
        <p14:creationId xmlns:p14="http://schemas.microsoft.com/office/powerpoint/2010/main" val="3106920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our first benchmark application is click application,</a:t>
            </a:r>
          </a:p>
          <a:p>
            <a:r>
              <a:t>it listens for mouse click event and displays the number of mouse clicks</a:t>
            </a:r>
          </a:p>
          <a:p>
            <a:r>
              <a:t>it is 5 lines javascript code, no libraries </a:t>
            </a:r>
          </a:p>
          <a:p>
            <a:r>
              <a:t>the benchmark tool simulate users to click and wait for response and immediately click again</a:t>
            </a:r>
          </a:p>
          <a:p>
            <a:r>
              <a:t>the system can support 1,200 concurrent clients clicking with 96ms latency</a:t>
            </a:r>
          </a:p>
          <a:p>
            <a:r>
              <a:t>the capacity scales linearly up to 6 workers, we need to allocate tow processes for reverse proxies, so the performance for 8 workers is almost the same as 6 workers, because we only have 8 cpu cores</a:t>
            </a:r>
          </a:p>
          <a:p>
            <a:endParaRPr/>
          </a:p>
          <a:p>
            <a:r>
              <a:t>6 workers 11039 op/s 84.05 ms 1000 clients</a:t>
            </a:r>
          </a:p>
          <a:p>
            <a:r>
              <a:t>6 workers 11041 op/s 100.97 ms 1200 clients</a:t>
            </a:r>
          </a:p>
        </p:txBody>
      </p:sp>
    </p:spTree>
    <p:extLst>
      <p:ext uri="{BB962C8B-B14F-4D97-AF65-F5344CB8AC3E}">
        <p14:creationId xmlns:p14="http://schemas.microsoft.com/office/powerpoint/2010/main" val="2244275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noRot="1" noChangeAspect="1"/>
          </p:cNvSpPr>
          <p:nvPr>
            <p:ph type="sldImg"/>
          </p:nvPr>
        </p:nvSpPr>
        <p:spPr>
          <a:prstGeom prst="rect">
            <a:avLst/>
          </a:prstGeom>
        </p:spPr>
        <p:txBody>
          <a:bodyPr/>
          <a:lstStyle/>
          <a:p>
            <a:endParaRPr/>
          </a:p>
        </p:txBody>
      </p:sp>
      <p:sp>
        <p:nvSpPr>
          <p:cNvPr id="612" name="Shape 612"/>
          <p:cNvSpPr>
            <a:spLocks noGrp="1"/>
          </p:cNvSpPr>
          <p:nvPr>
            <p:ph type="body" sz="quarter" idx="1"/>
          </p:nvPr>
        </p:nvSpPr>
        <p:spPr>
          <a:prstGeom prst="rect">
            <a:avLst/>
          </a:prstGeom>
        </p:spPr>
        <p:txBody>
          <a:bodyPr/>
          <a:lstStyle/>
          <a:p>
            <a:r>
              <a:t>the previous benchmark is not representative of real humans, because humans cannot</a:t>
            </a:r>
          </a:p>
          <a:p>
            <a:r>
              <a:t>click very fast, we add 1-2s random delay in between clicks to simulate users’ “think time”, here is the result, now we can support </a:t>
            </a:r>
          </a:p>
          <a:p>
            <a:r>
              <a:t>14,000 clients with 93ms latency, more then 10 times better</a:t>
            </a:r>
          </a:p>
          <a:p>
            <a:endParaRPr/>
          </a:p>
          <a:p>
            <a:r>
              <a:t>Add 1-2s random delay in between clicks to simulate users’ “think time”</a:t>
            </a:r>
          </a:p>
          <a:p>
            <a:r>
              <a:t>14,000 clients, 93ms latency</a:t>
            </a:r>
          </a:p>
        </p:txBody>
      </p:sp>
    </p:spTree>
    <p:extLst>
      <p:ext uri="{BB962C8B-B14F-4D97-AF65-F5344CB8AC3E}">
        <p14:creationId xmlns:p14="http://schemas.microsoft.com/office/powerpoint/2010/main" val="277649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simple client side validation</a:t>
            </a:r>
          </a:p>
          <a:p>
            <a:r>
              <a:t>simple interactive elements</a:t>
            </a:r>
          </a:p>
          <a:p>
            <a:endParaRPr/>
          </a:p>
          <a:p>
            <a:r>
              <a:t>TODO put year</a:t>
            </a:r>
          </a:p>
          <a:p>
            <a:r>
              <a:t>1990</a:t>
            </a:r>
          </a:p>
          <a:p>
            <a:r>
              <a:t>1995  Although it was developed under the name Mocha, the language was officially called LiveScript when it first shipped in beta releases of Netscape Navigator 2.0 in September 1995, but it was renamed JavaScript[11] when it was deployed in the Netscape browser version 2.0B3.[12]</a:t>
            </a:r>
          </a:p>
          <a:p>
            <a:endParaRPr/>
          </a:p>
          <a:p>
            <a:r>
              <a:t>In 1998, Microsoft Outlook Web App team implemented the first component XMLHTTP by client script.</a:t>
            </a:r>
          </a:p>
          <a:p>
            <a:endParaRPr/>
          </a:p>
          <a:p>
            <a:r>
              <a:t>In 1999, Microsoft used its iframe technology to dynamically update the news stories and stock quotes on the default page for Internet Explorer,[5] and created the XMLHTTP ActiveX control in Internet Explorer 5, which was later adopted by Mozilla, Safari, Opera and other browsers as the XMLHttpRequest JavaScript object.[6]</a:t>
            </a:r>
          </a:p>
          <a:p>
            <a:endParaRPr/>
          </a:p>
          <a:p>
            <a:r>
              <a:t>Google made a wide deployment of standards-compliant, cross browser Ajax with Gmail (2004) and Google Maps (2005).[8] In October 2004 Kayak.com's public beta release was among the first large-scale e-commerce uses of what their developers at that time called "the xml http thing".[9]</a:t>
            </a:r>
          </a:p>
          <a:p>
            <a:endParaRPr/>
          </a:p>
          <a:p>
            <a:r>
              <a:t>The term "Ajax" was publicly stated on 18 February 2005 by Jesse James Garrett in an article titled "Ajax: A New Approach to Web Applications", based on techniques used on Google pages.[3]</a:t>
            </a:r>
          </a:p>
          <a:p>
            <a:r>
              <a:t>On 5 April 2006, the World Wide Web Consortium (W3C) released the first draft specification for the XMLHttpRequest object in an attempt to create an official Web standard.[8]</a:t>
            </a:r>
          </a:p>
          <a:p>
            <a:endParaRPr/>
          </a:p>
          <a:p>
            <a:r>
              <a:t>cloudbrowser 2012</a:t>
            </a:r>
          </a:p>
          <a:p>
            <a:r>
              <a:t>incorporate the power of cloud computing, put representation state in cloud</a:t>
            </a:r>
          </a:p>
          <a:p>
            <a:endParaRPr/>
          </a:p>
          <a:p>
            <a:r>
              <a:t>Apple's Continuity like experience</a:t>
            </a:r>
          </a:p>
          <a:p>
            <a:r>
              <a:t>Seamless switch to any device and the application presents the view where the user has left</a:t>
            </a:r>
          </a:p>
          <a:p>
            <a:endParaRPr/>
          </a:p>
          <a:p>
            <a:r>
              <a:t>as time goes on, the web applications become more and more powerful, the frameworks libraries become more and more sophisticated  </a:t>
            </a:r>
          </a:p>
          <a:p>
            <a:endParaRPr/>
          </a:p>
          <a:p>
            <a:r>
              <a:t>Static Pages</a:t>
            </a:r>
          </a:p>
          <a:p>
            <a:r>
              <a:t>HTML, CSS</a:t>
            </a:r>
          </a:p>
          <a:p>
            <a:r>
              <a:t>Simple Interactive Applications</a:t>
            </a:r>
          </a:p>
          <a:p>
            <a:r>
              <a:t>Simple client side validation; Page refresh when client server exchange data</a:t>
            </a:r>
          </a:p>
          <a:p>
            <a:r>
              <a:t>PHP, JSP, javascript,  jQuery</a:t>
            </a:r>
          </a:p>
          <a:p>
            <a:r>
              <a:t>Rich Internet Applications</a:t>
            </a:r>
          </a:p>
          <a:p>
            <a:r>
              <a:t>AJAX, partial page rendering</a:t>
            </a:r>
          </a:p>
          <a:p>
            <a:r>
              <a:t>Native application like experience</a:t>
            </a:r>
          </a:p>
          <a:p>
            <a:r>
              <a:t>Client Side MV* Frameworks: Angular, Backbone, Ember, etc. Client Side Template Engine: Handlebars, Mustache, Hogan, etc.</a:t>
            </a:r>
          </a:p>
          <a:p>
            <a:r>
              <a:t>In-Cloud Applications?</a:t>
            </a:r>
          </a:p>
          <a:p>
            <a:r>
              <a:t>Seamless switch to any device</a:t>
            </a:r>
          </a:p>
          <a:p>
            <a:r>
              <a:t>Apple's Continuity like experience</a:t>
            </a:r>
          </a:p>
          <a:p>
            <a:r>
              <a:t>CloudBrowser</a:t>
            </a:r>
          </a:p>
        </p:txBody>
      </p:sp>
    </p:spTree>
    <p:extLst>
      <p:ext uri="{BB962C8B-B14F-4D97-AF65-F5344CB8AC3E}">
        <p14:creationId xmlns:p14="http://schemas.microsoft.com/office/powerpoint/2010/main" val="123135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our second and third benchmark applications are chatroom applications,</a:t>
            </a:r>
          </a:p>
          <a:p>
            <a:r>
              <a:t>In the chat room applications, the user can join a chatroom, set his nickname, view chat history and send chat messages.</a:t>
            </a:r>
          </a:p>
          <a:p>
            <a:r>
              <a:t>we allocate 5 simulated users for every chatroom,</a:t>
            </a:r>
          </a:p>
          <a:p>
            <a:r>
              <a:t> and the users sends chat messages with 5-10 seconds think time, each message has 15-20 characters</a:t>
            </a:r>
          </a:p>
          <a:p>
            <a:endParaRPr/>
          </a:p>
          <a:p>
            <a:endParaRPr/>
          </a:p>
          <a:p>
            <a:endParaRPr/>
          </a:p>
          <a:p>
            <a:r>
              <a:t>each message 15-20 characters</a:t>
            </a:r>
          </a:p>
          <a:p>
            <a:r>
              <a:t>talk about how to use the app</a:t>
            </a:r>
          </a:p>
          <a:p>
            <a:r>
              <a:t>chat messages need to synchronized to every user’s interface</a:t>
            </a:r>
          </a:p>
          <a:p>
            <a:r>
              <a:t>simulate complex applications </a:t>
            </a:r>
          </a:p>
        </p:txBody>
      </p:sp>
    </p:spTree>
    <p:extLst>
      <p:ext uri="{BB962C8B-B14F-4D97-AF65-F5344CB8AC3E}">
        <p14:creationId xmlns:p14="http://schemas.microsoft.com/office/powerpoint/2010/main" val="261256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this benchmark use jQuery to implement chatroom application.</a:t>
            </a:r>
          </a:p>
          <a:p>
            <a:r>
              <a:t>we can support 2,800 concurrent users with 92ms latency</a:t>
            </a:r>
          </a:p>
          <a:p>
            <a:endParaRPr/>
          </a:p>
          <a:p>
            <a:r>
              <a:t>235 lines of javascript code and 35 lines HTML for this application.</a:t>
            </a:r>
          </a:p>
          <a:p>
            <a:endParaRPr/>
          </a:p>
          <a:p>
            <a:r>
              <a:t>Use jQuery to manipulate DOM structure</a:t>
            </a:r>
          </a:p>
          <a:p>
            <a:r>
              <a:t>Code Size : 235 lines javascript, 35 lines HTML</a:t>
            </a:r>
          </a:p>
          <a:p>
            <a:r>
              <a:t>2,800 clients, 92ms latency</a:t>
            </a:r>
          </a:p>
        </p:txBody>
      </p:sp>
    </p:spTree>
    <p:extLst>
      <p:ext uri="{BB962C8B-B14F-4D97-AF65-F5344CB8AC3E}">
        <p14:creationId xmlns:p14="http://schemas.microsoft.com/office/powerpoint/2010/main" val="2890709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a:spLocks noGrp="1" noRot="1" noChangeAspect="1"/>
          </p:cNvSpPr>
          <p:nvPr>
            <p:ph type="sldImg"/>
          </p:nvPr>
        </p:nvSpPr>
        <p:spPr>
          <a:prstGeom prst="rect">
            <a:avLst/>
          </a:prstGeom>
        </p:spPr>
        <p:txBody>
          <a:bodyPr/>
          <a:lstStyle/>
          <a:p>
            <a:endParaRPr/>
          </a:p>
        </p:txBody>
      </p:sp>
      <p:sp>
        <p:nvSpPr>
          <p:cNvPr id="633" name="Shape 633"/>
          <p:cNvSpPr>
            <a:spLocks noGrp="1"/>
          </p:cNvSpPr>
          <p:nvPr>
            <p:ph type="body" sz="quarter" idx="1"/>
          </p:nvPr>
        </p:nvSpPr>
        <p:spPr>
          <a:prstGeom prst="rect">
            <a:avLst/>
          </a:prstGeom>
        </p:spPr>
        <p:txBody>
          <a:bodyPr/>
          <a:lstStyle/>
          <a:p>
            <a:r>
              <a:t>when we switch to a more advanced library angular.js,</a:t>
            </a:r>
          </a:p>
          <a:p>
            <a:r>
              <a:t>we can only support 1,550 clients with 84ms latency,</a:t>
            </a:r>
          </a:p>
          <a:p>
            <a:r>
              <a:t>but we have a smaller code base and more readable code comparing to jQuery Chat application,</a:t>
            </a:r>
          </a:p>
          <a:p>
            <a:endParaRPr/>
          </a:p>
          <a:p>
            <a:r>
              <a:t>the code is 69% of jqueryChat</a:t>
            </a:r>
          </a:p>
          <a:p>
            <a:endParaRPr/>
          </a:p>
          <a:p>
            <a:r>
              <a:t>it has 163 lines javascript, 44 lines HTML, </a:t>
            </a:r>
          </a:p>
          <a:p>
            <a:endParaRPr/>
          </a:p>
          <a:p>
            <a:r>
              <a:t>Code Size : 163 lines javascript, 44 lines HTML</a:t>
            </a:r>
          </a:p>
          <a:p>
            <a:r>
              <a:t>1,550 clients, 84ms latency</a:t>
            </a:r>
          </a:p>
          <a:p>
            <a:endParaRPr/>
          </a:p>
          <a:p>
            <a:r>
              <a:t>jqueryChat 235 lines javascript, 35 lines HTML</a:t>
            </a:r>
          </a:p>
          <a:p>
            <a:r>
              <a:t>2,800 clients, 92ms latency</a:t>
            </a:r>
          </a:p>
          <a:p>
            <a:endParaRPr/>
          </a:p>
          <a:p>
            <a:r>
              <a:t>163 JS 44HTML</a:t>
            </a:r>
          </a:p>
          <a:p>
            <a:r>
              <a:t>nearly 50% performance lost for using this high level framework</a:t>
            </a:r>
          </a:p>
        </p:txBody>
      </p:sp>
    </p:spTree>
    <p:extLst>
      <p:ext uri="{BB962C8B-B14F-4D97-AF65-F5344CB8AC3E}">
        <p14:creationId xmlns:p14="http://schemas.microsoft.com/office/powerpoint/2010/main" val="1961473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t>The first conclusion of our evaluation is that our implementation scales, we can add more CPU and memory to get bigger capacity,</a:t>
            </a:r>
          </a:p>
          <a:p>
            <a:r>
              <a:t> secondly, we find out the system spends most of its CPU time and memory on the applications, especially the server side DOM implementations and javascript libraries, </a:t>
            </a:r>
          </a:p>
          <a:p>
            <a:r>
              <a:t>we also find out advanced libraries like angular are much more expensive than simple libraries like jQuery, </a:t>
            </a:r>
          </a:p>
          <a:p>
            <a:r>
              <a:t>it is good news for us that the system’s bottleneck is not in our architecture .</a:t>
            </a:r>
          </a:p>
          <a:p>
            <a:endParaRPr/>
          </a:p>
          <a:p>
            <a:r>
              <a:t>This also means we have a lot of room to improve the system’s performance, for example, the angular chat application’s performance improves 20% after an angular update, all applications improves by 30% after an update in server side DOM implementation, </a:t>
            </a:r>
          </a:p>
          <a:p>
            <a:r>
              <a:t>we expect more performance gain by future javascript language updates and third party library updates</a:t>
            </a:r>
          </a:p>
          <a:p>
            <a:endParaRPr/>
          </a:p>
          <a:p>
            <a:endParaRPr/>
          </a:p>
          <a:p>
            <a:r>
              <a:t>discuss what is the bottleneck — different applications  CPU…. master is not bottleneck </a:t>
            </a:r>
          </a:p>
          <a:p>
            <a:r>
              <a:t>see conclusion in paper , </a:t>
            </a:r>
          </a:p>
          <a:p>
            <a:endParaRPr/>
          </a:p>
          <a:p>
            <a:r>
              <a:t>one of the new language feature in ECMAScript 7 proposal is native support for observing changes to ob- jects . A evaluation shows that dirty checking in Angular.js becomes 20 to 40 times faster using this feature </a:t>
            </a:r>
          </a:p>
          <a:p>
            <a:endParaRPr/>
          </a:p>
          <a:p>
            <a:r>
              <a:t>CloudBrowser is scalable</a:t>
            </a:r>
          </a:p>
          <a:p>
            <a:r>
              <a:t>There is still much room to improve performance</a:t>
            </a:r>
          </a:p>
          <a:p>
            <a:r>
              <a:t>20% performance gain from a angular update</a:t>
            </a:r>
          </a:p>
          <a:p>
            <a:r>
              <a:t>30% performance gain from a JSDOM update</a:t>
            </a:r>
          </a:p>
          <a:p>
            <a:r>
              <a:t>Future javascript language updates and node.js platform updates</a:t>
            </a:r>
          </a:p>
        </p:txBody>
      </p:sp>
    </p:spTree>
    <p:extLst>
      <p:ext uri="{BB962C8B-B14F-4D97-AF65-F5344CB8AC3E}">
        <p14:creationId xmlns:p14="http://schemas.microsoft.com/office/powerpoint/2010/main" val="212474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a:spLocks noGrp="1" noRot="1" noChangeAspect="1"/>
          </p:cNvSpPr>
          <p:nvPr>
            <p:ph type="sldImg"/>
          </p:nvPr>
        </p:nvSpPr>
        <p:spPr>
          <a:prstGeom prst="rect">
            <a:avLst/>
          </a:prstGeom>
        </p:spPr>
        <p:txBody>
          <a:bodyPr/>
          <a:lstStyle/>
          <a:p>
            <a:endParaRPr/>
          </a:p>
        </p:txBody>
      </p:sp>
      <p:sp>
        <p:nvSpPr>
          <p:cNvPr id="645" name="Shape 645"/>
          <p:cNvSpPr>
            <a:spLocks noGrp="1"/>
          </p:cNvSpPr>
          <p:nvPr>
            <p:ph type="body" sz="quarter" idx="1"/>
          </p:nvPr>
        </p:nvSpPr>
        <p:spPr>
          <a:prstGeom prst="rect">
            <a:avLst/>
          </a:prstGeom>
        </p:spPr>
        <p:txBody>
          <a:bodyPr/>
          <a:lstStyle/>
          <a:p>
            <a:r>
              <a:t>There are a lot of web frameworks out there, </a:t>
            </a:r>
          </a:p>
          <a:p>
            <a:r>
              <a:t>a lot of these frameworks require developers to partition the application logic to client part and server part, the developers need to write interactive interface using javascript in client side, write server side request handling code and maintain client-server communication, these are what cloudbrowser trying to address</a:t>
            </a:r>
          </a:p>
          <a:p>
            <a:endParaRPr/>
          </a:p>
          <a:p>
            <a:r>
              <a:t>the frameworks we selected here are similar to our work in a way that they hide server-client communication from developers.</a:t>
            </a:r>
          </a:p>
          <a:p>
            <a:r>
              <a:t>In particular, ZK and ItsNat are server-centric such that they store representation state in server side just like us, the applications are developed using a model that is similar to desktop GUI applications.</a:t>
            </a:r>
          </a:p>
          <a:p>
            <a:r>
              <a:t>Unlike us, their applications are written in JAVA, </a:t>
            </a:r>
          </a:p>
          <a:p>
            <a:r>
              <a:t>especially for ZK, the user interface is described using framework specific markup language, while in cloudbrowser, developing applications are like writing web pages, using HTML, CSS, javascript that developers are already familiar with</a:t>
            </a:r>
          </a:p>
          <a:p>
            <a:endParaRPr/>
          </a:p>
          <a:p>
            <a:r>
              <a:t>Meteor is a web framework that shares some similar features with cloudBrowser.</a:t>
            </a:r>
          </a:p>
          <a:p>
            <a:r>
              <a:t>Meteor allows developers build applications using one language javascript, it also hides server-client communication details, </a:t>
            </a:r>
          </a:p>
          <a:p>
            <a:r>
              <a:t>its programming model is tightly integrated with mongoDB and its own template engine,</a:t>
            </a:r>
          </a:p>
          <a:p>
            <a:r>
              <a:t>while in CloudBrowser, the developers can choose the programming styles that suit their needs</a:t>
            </a:r>
          </a:p>
          <a:p>
            <a:endParaRPr/>
          </a:p>
          <a:p>
            <a:r>
              <a:t>Meteor does client/server model synchronization, rather than exchanging view information.</a:t>
            </a:r>
          </a:p>
          <a:p>
            <a:endParaRPr/>
          </a:p>
          <a:p>
            <a:r>
              <a:t>Meteor</a:t>
            </a:r>
          </a:p>
          <a:p>
            <a:r>
              <a:t>the server-client communication is achieved by publish-subscribe,</a:t>
            </a:r>
          </a:p>
          <a:p>
            <a:r>
              <a:t>but it is tightly integrated with mongoDB and its own template engine, it does not play well with other libraries,</a:t>
            </a:r>
          </a:p>
          <a:p>
            <a:r>
              <a:t>you need official integration or third party plugins to use client-side libraries such as angular, in cloudBrowser you can use any library you want.</a:t>
            </a:r>
          </a:p>
          <a:p>
            <a:r>
              <a:t>it simulates server models on client side, this could leak server side logic to client</a:t>
            </a:r>
          </a:p>
          <a:p>
            <a:endParaRPr/>
          </a:p>
          <a:p>
            <a:r>
              <a:t>nowadays, client-centric approaches are very popular, people use client-side MVC style libraries like angular, backbone, ember to manage user interface, and the server side are APIs to output JSON data</a:t>
            </a:r>
          </a:p>
          <a:p>
            <a:endParaRPr/>
          </a:p>
          <a:p>
            <a:r>
              <a:t>Google Web Toolkit is a client-centric framework , developers can write web interface as a java application, and the java application can be compiled to optimized client side javascript code, but it only focus on client side, it does not cover client-server communication</a:t>
            </a:r>
          </a:p>
        </p:txBody>
      </p:sp>
    </p:spTree>
    <p:extLst>
      <p:ext uri="{BB962C8B-B14F-4D97-AF65-F5344CB8AC3E}">
        <p14:creationId xmlns:p14="http://schemas.microsoft.com/office/powerpoint/2010/main" val="1027712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noRot="1" noChangeAspect="1"/>
          </p:cNvSpPr>
          <p:nvPr>
            <p:ph type="sldImg"/>
          </p:nvPr>
        </p:nvSpPr>
        <p:spPr>
          <a:prstGeom prst="rect">
            <a:avLst/>
          </a:prstGeom>
        </p:spPr>
        <p:txBody>
          <a:bodyPr/>
          <a:lstStyle/>
          <a:p>
            <a:endParaRPr/>
          </a:p>
        </p:txBody>
      </p:sp>
      <p:sp>
        <p:nvSpPr>
          <p:cNvPr id="651" name="Shape 651"/>
          <p:cNvSpPr>
            <a:spLocks noGrp="1"/>
          </p:cNvSpPr>
          <p:nvPr>
            <p:ph type="body" sz="quarter" idx="1"/>
          </p:nvPr>
        </p:nvSpPr>
        <p:spPr>
          <a:prstGeom prst="rect">
            <a:avLst/>
          </a:prstGeom>
        </p:spPr>
        <p:txBody>
          <a:bodyPr/>
          <a:lstStyle/>
          <a:p>
            <a:r>
              <a:t>Compare to these thin-client systems, cloudBrowser does not actually do rendering in the server side, thus it is much more light-weighted</a:t>
            </a:r>
          </a:p>
          <a:p>
            <a:endParaRPr/>
          </a:p>
          <a:p>
            <a:r>
              <a:t>MWare’s Horizon product provides a way to see the user interface of actual virtual machines via a browser, with its BLAST protocol</a:t>
            </a:r>
          </a:p>
        </p:txBody>
      </p:sp>
    </p:spTree>
    <p:extLst>
      <p:ext uri="{BB962C8B-B14F-4D97-AF65-F5344CB8AC3E}">
        <p14:creationId xmlns:p14="http://schemas.microsoft.com/office/powerpoint/2010/main" val="2685713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Now we discuss RPC frameworks related to nodermi,</a:t>
            </a:r>
          </a:p>
          <a:p>
            <a:r>
              <a:t>pyro is a RPC framework for python, druby is a RPC framework built in ruby standard library, unlike nodermi , pyro and druby require developers to explicitly tell the framework an object needs to be passed as a remote reference, </a:t>
            </a:r>
          </a:p>
          <a:p>
            <a:r>
              <a:t>also in druby,  ,it is developers’ responsibility to reference the objects that are remotely referenced  so that they do not get prematurely garbage collected, while nodermi handles these things transparently,</a:t>
            </a:r>
          </a:p>
          <a:p>
            <a:r>
              <a:t>dnode is also developed for node.js, but it has zig-zag problem</a:t>
            </a:r>
          </a:p>
          <a:p>
            <a:endParaRPr/>
          </a:p>
          <a:p>
            <a:r>
              <a:t>for frameworks in static languages, objects need to implement specific interfaces to be remotely referenced, these frameworks also rely on type system in the programming languages to determine (which interface a remote object inherit ) which methods are available in a stub. Another major difference is the stubs in these frameworks do not have properties, they only have methods, the properties of the remote objects can only be accessed by method invocations, in nodermi, stubs have properties and can be directly accessed</a:t>
            </a:r>
          </a:p>
          <a:p>
            <a:endParaRPr/>
          </a:p>
          <a:p>
            <a:r>
              <a:t>it is worth mentioning that </a:t>
            </a:r>
          </a:p>
          <a:p>
            <a:r>
              <a:t>nodermi’s distributed garbage collection algorithm is similar to the network objects, the major difference is how they count remote references</a:t>
            </a:r>
          </a:p>
          <a:p>
            <a:endParaRPr/>
          </a:p>
          <a:p>
            <a:r>
              <a:t>network objects create one stub per remote object in a process, nodermi does not have this restriction</a:t>
            </a:r>
          </a:p>
          <a:p>
            <a:r>
              <a:t>do not need to do synchronization when releasing a remote object</a:t>
            </a:r>
          </a:p>
          <a:p>
            <a:endParaRPr/>
          </a:p>
          <a:p>
            <a:endParaRPr/>
          </a:p>
          <a:p>
            <a:r>
              <a:t>we also want to mention CORBA,</a:t>
            </a:r>
          </a:p>
          <a:p>
            <a:r>
              <a:t>CORBA [Object Management Group 1991]</a:t>
            </a:r>
          </a:p>
          <a:p>
            <a:r>
              <a:t>Common Object Request Broker Architecture</a:t>
            </a:r>
          </a:p>
          <a:p>
            <a:r>
              <a:t>it is a standard that defines object-oriented RPC between systems on different OSs , programming languages. CORBA requires IDL(interface definition language) to define the interface of remote objects, and implement IDL to object mappings, in nodermi, stubs are dynamically generated, we do not need to pre-define remote objects’ interfaces</a:t>
            </a:r>
          </a:p>
          <a:p>
            <a:endParaRPr/>
          </a:p>
          <a:p>
            <a:endParaRPr/>
          </a:p>
          <a:p>
            <a:r>
              <a:t>Except for dnode,  all these frameworks are sychrounous, remote method invocations block until the remote processes complete the execution of the original methods. </a:t>
            </a:r>
          </a:p>
          <a:p>
            <a:endParaRPr/>
          </a:p>
          <a:p>
            <a:endParaRPr/>
          </a:p>
          <a:p>
            <a:r>
              <a:t>(pyro : pyro lacks garbage collection mechanism, objects that passed to remote methods are kept forever )</a:t>
            </a:r>
          </a:p>
        </p:txBody>
      </p:sp>
    </p:spTree>
    <p:extLst>
      <p:ext uri="{BB962C8B-B14F-4D97-AF65-F5344CB8AC3E}">
        <p14:creationId xmlns:p14="http://schemas.microsoft.com/office/powerpoint/2010/main" val="2454080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prstGeom prst="rect">
            <a:avLst/>
          </a:prstGeom>
        </p:spPr>
        <p:txBody>
          <a:bodyPr/>
          <a:lstStyle/>
          <a:p>
            <a:endParaRPr/>
          </a:p>
        </p:txBody>
      </p:sp>
      <p:sp>
        <p:nvSpPr>
          <p:cNvPr id="663" name="Shape 663"/>
          <p:cNvSpPr>
            <a:spLocks noGrp="1"/>
          </p:cNvSpPr>
          <p:nvPr>
            <p:ph type="body" sz="quarter" idx="1"/>
          </p:nvPr>
        </p:nvSpPr>
        <p:spPr>
          <a:prstGeom prst="rect">
            <a:avLst/>
          </a:prstGeom>
        </p:spPr>
        <p:txBody>
          <a:bodyPr/>
          <a:lstStyle/>
          <a:p>
            <a:r>
              <a:t>in my thesis, I presented cloudBrowser2.0, a scalable implementation of cloudBrowser, with refined application deployment models, Secure access to framework objects,</a:t>
            </a:r>
          </a:p>
          <a:p>
            <a:r>
              <a:t>As part of the implementation, we also created a flexible node.js RPC framework, nodermi</a:t>
            </a:r>
          </a:p>
        </p:txBody>
      </p:sp>
    </p:spTree>
    <p:extLst>
      <p:ext uri="{BB962C8B-B14F-4D97-AF65-F5344CB8AC3E}">
        <p14:creationId xmlns:p14="http://schemas.microsoft.com/office/powerpoint/2010/main" val="49610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1299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6:00</a:t>
            </a:r>
          </a:p>
          <a:p>
            <a:r>
              <a:t>single language, the whole application can be written entirely in javascript, there is no need to write the user interface in javascript and have another server side language such as java, php</a:t>
            </a:r>
          </a:p>
          <a:p>
            <a:r>
              <a:t>Application code is running in virtual browser, for the developers, there is no need to write client-server communication code, that is handled by the framework </a:t>
            </a:r>
          </a:p>
          <a:p>
            <a:r>
              <a:t>the application can be written in the same way as writing a web page, there is no framework specific ui mark up language, the application use only javascript, css, html, the things developers are already familiar with, and they can use existing client side technologies,  such as bootstrap, jQuery, angular,..</a:t>
            </a:r>
          </a:p>
          <a:p>
            <a:r>
              <a:t>CloudBrowser also automatically provides continuous experience for users without additional development effort, the users can connect to the application and continue from where they left last time</a:t>
            </a:r>
          </a:p>
        </p:txBody>
      </p:sp>
    </p:spTree>
    <p:extLst>
      <p:ext uri="{BB962C8B-B14F-4D97-AF65-F5344CB8AC3E}">
        <p14:creationId xmlns:p14="http://schemas.microsoft.com/office/powerpoint/2010/main" val="84870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rPr dirty="0"/>
              <a:t>there are some open problems of the original </a:t>
            </a:r>
            <a:r>
              <a:rPr dirty="0" err="1"/>
              <a:t>cloudBrowser</a:t>
            </a:r>
            <a:r>
              <a:rPr dirty="0"/>
              <a:t> implementation, my work addresses these problems. </a:t>
            </a:r>
          </a:p>
          <a:p>
            <a:endParaRPr dirty="0"/>
          </a:p>
          <a:p>
            <a:r>
              <a:rPr dirty="0"/>
              <a:t>our goal is to provide a </a:t>
            </a:r>
            <a:r>
              <a:rPr dirty="0" err="1"/>
              <a:t>PaaS</a:t>
            </a:r>
            <a:r>
              <a:rPr dirty="0"/>
              <a:t> service where developers can deploy their applications and let </a:t>
            </a:r>
            <a:r>
              <a:rPr dirty="0" err="1"/>
              <a:t>cloudbrowser</a:t>
            </a:r>
            <a:r>
              <a:rPr dirty="0"/>
              <a:t> to host the application and the application is automatically scalable</a:t>
            </a:r>
          </a:p>
          <a:p>
            <a:r>
              <a:rPr dirty="0"/>
              <a:t>First we need to provide a way for developers to define applications, </a:t>
            </a:r>
          </a:p>
          <a:p>
            <a:r>
              <a:rPr dirty="0"/>
              <a:t>our solution is application bundle</a:t>
            </a:r>
          </a:p>
          <a:p>
            <a:r>
              <a:rPr dirty="0"/>
              <a:t>then we need to provide a method to let virtual browsers share data directly, </a:t>
            </a:r>
          </a:p>
          <a:p>
            <a:r>
              <a:rPr dirty="0"/>
              <a:t>our solution is app instance</a:t>
            </a:r>
          </a:p>
          <a:p>
            <a:r>
              <a:rPr dirty="0"/>
              <a:t>then we also need to provide applications the ability to specify how they want to create virtual browsers, </a:t>
            </a:r>
          </a:p>
          <a:p>
            <a:r>
              <a:rPr dirty="0"/>
              <a:t>that is addressed in application deployment model</a:t>
            </a:r>
          </a:p>
          <a:p>
            <a:r>
              <a:rPr dirty="0"/>
              <a:t>we also want to address the scalability problem, because the original implementation is single-threaded,</a:t>
            </a:r>
          </a:p>
          <a:p>
            <a:r>
              <a:rPr dirty="0"/>
              <a:t>we created coudbrowser2.0 for this,</a:t>
            </a:r>
          </a:p>
          <a:p>
            <a:r>
              <a:rPr dirty="0"/>
              <a:t> finally we want to isolate applications.</a:t>
            </a:r>
          </a:p>
          <a:p>
            <a:r>
              <a:rPr dirty="0"/>
              <a:t>we created API layer</a:t>
            </a:r>
          </a:p>
          <a:p>
            <a:endParaRPr dirty="0"/>
          </a:p>
          <a:p>
            <a:endParaRPr dirty="0"/>
          </a:p>
          <a:p>
            <a:r>
              <a:rPr dirty="0"/>
              <a:t> this is covered in </a:t>
            </a:r>
          </a:p>
          <a:p>
            <a:r>
              <a:rPr dirty="0"/>
              <a:t> application instantiation strategies,</a:t>
            </a:r>
          </a:p>
          <a:p>
            <a:r>
              <a:rPr dirty="0"/>
              <a:t>also we want to isolate applications so that they cannot access internal objects in unexpected ways</a:t>
            </a:r>
          </a:p>
          <a:p>
            <a:r>
              <a:rPr dirty="0"/>
              <a:t>Another problem of cloudBrowser1.0 is that it is single-process, we cannot increase its capacity by adding more CPU cores or more machines</a:t>
            </a:r>
          </a:p>
          <a:p>
            <a:r>
              <a:rPr dirty="0"/>
              <a:t>previous work does not define when and how</a:t>
            </a:r>
          </a:p>
          <a:p>
            <a:endParaRPr dirty="0"/>
          </a:p>
          <a:p>
            <a:r>
              <a:rPr dirty="0"/>
              <a:t>my work addresses these problems</a:t>
            </a:r>
          </a:p>
          <a:p>
            <a:endParaRPr dirty="0"/>
          </a:p>
          <a:p>
            <a:r>
              <a:rPr dirty="0"/>
              <a:t>application development model,</a:t>
            </a:r>
          </a:p>
          <a:p>
            <a:r>
              <a:rPr dirty="0"/>
              <a:t>my work addresses this issue by </a:t>
            </a:r>
          </a:p>
          <a:p>
            <a:r>
              <a:rPr dirty="0" err="1"/>
              <a:t>PaaS</a:t>
            </a:r>
            <a:r>
              <a:rPr dirty="0"/>
              <a:t> ….</a:t>
            </a:r>
          </a:p>
          <a:p>
            <a:r>
              <a:rPr dirty="0" err="1"/>
              <a:t>PaaS</a:t>
            </a:r>
            <a:r>
              <a:rPr dirty="0"/>
              <a:t>, roles, co-exist applications</a:t>
            </a:r>
          </a:p>
          <a:p>
            <a:r>
              <a:rPr dirty="0"/>
              <a:t>what my work addresses</a:t>
            </a:r>
          </a:p>
          <a:p>
            <a:endParaRPr dirty="0"/>
          </a:p>
          <a:p>
            <a:endParaRPr dirty="0"/>
          </a:p>
          <a:p>
            <a:r>
              <a:rPr dirty="0"/>
              <a:t>Original implementation does not provide methods to specify when to create virtual browsers</a:t>
            </a:r>
          </a:p>
        </p:txBody>
      </p:sp>
    </p:spTree>
    <p:extLst>
      <p:ext uri="{BB962C8B-B14F-4D97-AF65-F5344CB8AC3E}">
        <p14:creationId xmlns:p14="http://schemas.microsoft.com/office/powerpoint/2010/main" val="108639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r>
              <a:t>my work in application bundle, application deployment model is built on another graduate student Ashima’s work</a:t>
            </a:r>
          </a:p>
          <a:p>
            <a:endParaRPr/>
          </a:p>
          <a:p>
            <a:r>
              <a:t>(the concepts were already in the code when i started, but some are not implemented, some are not implemented correctly)</a:t>
            </a:r>
          </a:p>
          <a:p>
            <a:endParaRPr/>
          </a:p>
          <a:p>
            <a:r>
              <a:t>Application bundle is like the concept of WAR (web application archive) in J2EE, </a:t>
            </a:r>
          </a:p>
          <a:p>
            <a:r>
              <a:t>we use application bundles to define applications</a:t>
            </a:r>
          </a:p>
          <a:p>
            <a:r>
              <a:t>the structure of application bundles looks like a normal html application with some cloudbrowser specific configuration files</a:t>
            </a:r>
          </a:p>
          <a:p>
            <a:r>
              <a:t>the web developers are very familiar with this kind of structure, the development is basically the same as writing normal html pages, with a html including javascript and css files</a:t>
            </a:r>
          </a:p>
          <a:p>
            <a:endParaRPr/>
          </a:p>
          <a:p>
            <a:r>
              <a:t>the developers can upload application bundles using our admin interface, and the system will deploy and run the applications</a:t>
            </a:r>
          </a:p>
        </p:txBody>
      </p:sp>
    </p:spTree>
    <p:extLst>
      <p:ext uri="{BB962C8B-B14F-4D97-AF65-F5344CB8AC3E}">
        <p14:creationId xmlns:p14="http://schemas.microsoft.com/office/powerpoint/2010/main" val="367508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r>
              <a:t>MVC frameworks</a:t>
            </a:r>
          </a:p>
          <a:p>
            <a:endParaRPr/>
          </a:p>
          <a:p>
            <a:r>
              <a:t>once an application is deployed, the application can create app instances</a:t>
            </a:r>
          </a:p>
          <a:p>
            <a:r>
              <a:t>app instances provide a way for virtual browsers to share javascript objects directly.</a:t>
            </a:r>
          </a:p>
          <a:p>
            <a:r>
              <a:t>Virtual browsers are isolated and they have separated namespaces, </a:t>
            </a:r>
          </a:p>
          <a:p>
            <a:r>
              <a:t>only virtual browsers in the same app instance can share javascript object directly.</a:t>
            </a:r>
          </a:p>
          <a:p>
            <a:r>
              <a:t>if we do not introduce app instance, virtual browsers would need use message queues or other indirect ways to share model data.</a:t>
            </a:r>
          </a:p>
          <a:p>
            <a:r>
              <a:t>In this example, we have three virtual browsers share a chatroom object in their</a:t>
            </a:r>
          </a:p>
          <a:p>
            <a:r>
              <a:t>app instance, each virtual browser represents a user’s view of the chatroom,</a:t>
            </a:r>
          </a:p>
          <a:p>
            <a:r>
              <a:t>the virtual browsers can add chat messages in this chatroom object, and the changes made into the chatroom object is immediately available for all these three virtual browsers,  </a:t>
            </a:r>
          </a:p>
          <a:p>
            <a:r>
              <a:t>we need this model for javascript MVC frameworks, </a:t>
            </a:r>
          </a:p>
          <a:p>
            <a:r>
              <a:t>we can use the shared object as the model in MVC frameworks to simplifies development,</a:t>
            </a:r>
          </a:p>
          <a:p>
            <a:r>
              <a:t>a new user can join the chatroom by creating a new virtual browser in the app instance</a:t>
            </a:r>
          </a:p>
          <a:p>
            <a:endParaRPr/>
          </a:p>
          <a:p>
            <a:r>
              <a:t>we can </a:t>
            </a:r>
          </a:p>
          <a:p>
            <a:endParaRPr/>
          </a:p>
          <a:p>
            <a:r>
              <a:t>each virtual browser has its own namespace</a:t>
            </a:r>
          </a:p>
          <a:p>
            <a:r>
              <a:t>app instances provide </a:t>
            </a:r>
          </a:p>
          <a:p>
            <a:r>
              <a:t>the ability to directly share model state in virtual browsers</a:t>
            </a:r>
          </a:p>
          <a:p>
            <a:endParaRPr/>
          </a:p>
          <a:p>
            <a:r>
              <a:t>In one application instance, we can create multiple virtual browsers,</a:t>
            </a:r>
          </a:p>
          <a:p>
            <a:r>
              <a:t>these virtual browsers can share model objects directly.</a:t>
            </a:r>
          </a:p>
          <a:p>
            <a:r>
              <a:t>For example, for a chatroom application, we can use application instance to model chatrooms, so for each chatroom we create an application instance, we can define a chatroom object in the app instance to manage the state of the associated chatroom, for every user in the chatroom, they each have a separated virtual browser, each has its own DOM tree, these virtual browsers directly share the chatRoom object, they can call the chatroom object’s methods, they can use the chatRoom object directly in the user interface,</a:t>
            </a:r>
          </a:p>
          <a:p>
            <a:r>
              <a:t>the changes made to the shared chatRoom object is immediately available for</a:t>
            </a:r>
          </a:p>
          <a:p>
            <a:r>
              <a:t>all the app instance’s virtual browsers</a:t>
            </a:r>
          </a:p>
          <a:p>
            <a:endParaRPr/>
          </a:p>
          <a:p>
            <a:r>
              <a:t>new user can join an existing app instance by creating a virtual browser inside the app instance</a:t>
            </a:r>
          </a:p>
          <a:p>
            <a:endParaRPr/>
          </a:p>
          <a:p>
            <a:endParaRPr/>
          </a:p>
          <a:p>
            <a:r>
              <a:t>———-</a:t>
            </a:r>
          </a:p>
          <a:p>
            <a:endParaRPr/>
          </a:p>
          <a:p>
            <a:r>
              <a:t>Multiple virtual browsers can share data structure</a:t>
            </a:r>
          </a:p>
          <a:p>
            <a:r>
              <a:t>Each user’s view is a separate virtual browser</a:t>
            </a:r>
          </a:p>
          <a:p>
            <a:r>
              <a:t>Virtual browsers in a chatroom share ChatRoom object</a:t>
            </a:r>
          </a:p>
          <a:p>
            <a:r>
              <a:t>ChatRoom object can be directly bind to DOM trees</a:t>
            </a:r>
          </a:p>
          <a:p>
            <a:r>
              <a:t>Changes made to ChatRoom is immediately available for the app instance’s virtual browsers</a:t>
            </a:r>
          </a:p>
        </p:txBody>
      </p:sp>
    </p:spTree>
    <p:extLst>
      <p:ext uri="{BB962C8B-B14F-4D97-AF65-F5344CB8AC3E}">
        <p14:creationId xmlns:p14="http://schemas.microsoft.com/office/powerpoint/2010/main" val="86163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creating multiple instances per user and creating multiple virtual browsers per instance provides the largest flexibility for user,</a:t>
            </a:r>
          </a:p>
          <a:p>
            <a:r>
              <a:t>but applications may want to add more restrictions.</a:t>
            </a:r>
          </a:p>
          <a:p>
            <a:r>
              <a:t>for example, for a single-page application, each user has only one single view, the application need to restrict the user to create only one virtual browser,</a:t>
            </a:r>
          </a:p>
          <a:p>
            <a:r>
              <a:t>we provide four instantiation strategies for different types of applications,</a:t>
            </a:r>
          </a:p>
          <a:p>
            <a:r>
              <a:t>for example, using the singleBrowserPerUser option, a user can create multiple app instances, in an app instance, each user can only create one virtual browser,</a:t>
            </a:r>
          </a:p>
          <a:p>
            <a:r>
              <a:t>we can use this option to create chatroom application, where a user can create multiple chatrooms but he can only have one chat window inside any given chatroom.</a:t>
            </a:r>
          </a:p>
          <a:p>
            <a:r>
              <a:t>For the users that are merely joining existing chatrooms, they are not aware of the concepts of app instances and virtual browsers, they are automatically directed to their associated virtual browsers</a:t>
            </a:r>
          </a:p>
        </p:txBody>
      </p:sp>
    </p:spTree>
    <p:extLst>
      <p:ext uri="{BB962C8B-B14F-4D97-AF65-F5344CB8AC3E}">
        <p14:creationId xmlns:p14="http://schemas.microsoft.com/office/powerpoint/2010/main" val="2037793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put the pic to full page, delete text</a:t>
            </a:r>
          </a:p>
          <a:p>
            <a:r>
              <a:t>most flexibility</a:t>
            </a:r>
          </a:p>
          <a:p>
            <a:r>
              <a:t>since a user can create multiple app instances and multiple virtual browsers,</a:t>
            </a:r>
          </a:p>
          <a:p>
            <a:r>
              <a:t>The user needs to choose which app instance and virtual browser he wants to connect,</a:t>
            </a:r>
          </a:p>
          <a:p>
            <a:r>
              <a:t>we provide the landing page for users to manage his app instances and virtual browsers in an application</a:t>
            </a:r>
          </a:p>
          <a:p>
            <a:r>
              <a:t>the user can create new app instances or virtual browsers, or connect to existing virtual browsers using this interface</a:t>
            </a:r>
          </a:p>
        </p:txBody>
      </p:sp>
    </p:spTree>
    <p:extLst>
      <p:ext uri="{BB962C8B-B14F-4D97-AF65-F5344CB8AC3E}">
        <p14:creationId xmlns:p14="http://schemas.microsoft.com/office/powerpoint/2010/main" val="2822190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39"/>
            <a:ext cx="11054080"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smtClean="0"/>
              <a:t>4/5/2016</a:t>
            </a:r>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ACM SAC 2016</a:t>
            </a:r>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50565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4/5/2016</a:t>
            </a:r>
            <a:endParaRPr lang="en-US"/>
          </a:p>
        </p:txBody>
      </p:sp>
      <p:sp>
        <p:nvSpPr>
          <p:cNvPr id="5" name="Footer Placeholder 4"/>
          <p:cNvSpPr>
            <a:spLocks noGrp="1"/>
          </p:cNvSpPr>
          <p:nvPr>
            <p:ph type="ftr" sz="quarter" idx="11"/>
          </p:nvPr>
        </p:nvSpPr>
        <p:spPr/>
        <p:txBody>
          <a:bodyPr/>
          <a:lstStyle/>
          <a:p>
            <a:r>
              <a:rPr lang="en-US" smtClean="0"/>
              <a:t>ACM SAC 2016</a:t>
            </a:r>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887353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4/5/2016</a:t>
            </a:r>
            <a:endParaRPr lang="en-US"/>
          </a:p>
        </p:txBody>
      </p:sp>
      <p:sp>
        <p:nvSpPr>
          <p:cNvPr id="5" name="Footer Placeholder 4"/>
          <p:cNvSpPr>
            <a:spLocks noGrp="1"/>
          </p:cNvSpPr>
          <p:nvPr>
            <p:ph type="ftr" sz="quarter" idx="11"/>
          </p:nvPr>
        </p:nvSpPr>
        <p:spPr/>
        <p:txBody>
          <a:bodyPr/>
          <a:lstStyle/>
          <a:p>
            <a:r>
              <a:rPr lang="en-US" smtClean="0"/>
              <a:t>ACM SAC 2016</a:t>
            </a:r>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9778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xfrm>
            <a:off x="952500" y="-17380"/>
            <a:ext cx="11099800" cy="1558084"/>
          </a:xfrm>
          <a:prstGeom prst="rect">
            <a:avLst/>
          </a:prstGeom>
        </p:spPr>
        <p:txBody>
          <a:bodyPr/>
          <a:lstStyle>
            <a:lvl1pPr>
              <a:defRPr>
                <a:solidFill>
                  <a:schemeClr val="tx2"/>
                </a:solidFill>
              </a:defRPr>
            </a:lvl1pPr>
          </a:lstStyle>
          <a:p>
            <a:r>
              <a:t>Title Text</a:t>
            </a:r>
          </a:p>
        </p:txBody>
      </p:sp>
      <p:sp>
        <p:nvSpPr>
          <p:cNvPr id="57" name="Shape 57"/>
          <p:cNvSpPr>
            <a:spLocks noGrp="1"/>
          </p:cNvSpPr>
          <p:nvPr>
            <p:ph type="body" idx="1"/>
          </p:nvPr>
        </p:nvSpPr>
        <p:spPr>
          <a:xfrm>
            <a:off x="952500" y="1523058"/>
            <a:ext cx="11099800" cy="7366942"/>
          </a:xfrm>
          <a:prstGeom prst="rect">
            <a:avLst/>
          </a:prstGeom>
        </p:spPr>
        <p:txBody>
          <a:bodyPr/>
          <a:lstStyle>
            <a:lvl1pPr>
              <a:buChar char="‣"/>
            </a:lvl1pPr>
            <a:lvl2pPr>
              <a:buChar char="‣"/>
            </a:lvl2pPr>
            <a:lvl3pPr>
              <a:buChar char="‣"/>
            </a:lvl3pPr>
            <a:lvl4pPr>
              <a:buChar char="‣"/>
            </a:lvl4pPr>
            <a:lvl5pPr>
              <a:buChar char="‣"/>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Shape 58"/>
          <p:cNvSpPr txBox="1">
            <a:spLocks/>
          </p:cNvSpPr>
          <p:nvPr userDrawn="1"/>
        </p:nvSpPr>
        <p:spPr>
          <a:xfrm>
            <a:off x="952500" y="9040143"/>
            <a:ext cx="3034453" cy="519289"/>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707" b="0" i="0" u="none" strike="noStrike" cap="none" spc="0" normalizeH="0" baseline="0">
                <a:ln>
                  <a:noFill/>
                </a:ln>
                <a:solidFill>
                  <a:schemeClr val="tx1">
                    <a:tint val="75000"/>
                  </a:schemeClr>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lgn="l"/>
            <a:r>
              <a:rPr lang="en-US" dirty="0" smtClean="0"/>
              <a:t>4/4/2016</a:t>
            </a:r>
            <a:endParaRPr lang="en-US" dirty="0"/>
          </a:p>
        </p:txBody>
      </p:sp>
      <p:sp>
        <p:nvSpPr>
          <p:cNvPr id="6" name="Shape 58"/>
          <p:cNvSpPr txBox="1">
            <a:spLocks/>
          </p:cNvSpPr>
          <p:nvPr userDrawn="1"/>
        </p:nvSpPr>
        <p:spPr>
          <a:xfrm>
            <a:off x="3986953" y="9040143"/>
            <a:ext cx="5144347" cy="519289"/>
          </a:xfrm>
          <a:prstGeom prst="rect">
            <a:avLst/>
          </a:prstGeom>
        </p:spPr>
        <p:txBody>
          <a:bodyPr vert="horz" lIns="91440" tIns="45720" rIns="91440" bIns="4572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707" b="0" i="0" u="none" strike="noStrike" cap="none" spc="0" normalizeH="0" baseline="0">
                <a:ln>
                  <a:noFill/>
                </a:ln>
                <a:solidFill>
                  <a:schemeClr val="tx1">
                    <a:tint val="75000"/>
                  </a:schemeClr>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a:lstStyle>
          <a:p>
            <a:pPr algn="ctr"/>
            <a:r>
              <a:rPr lang="en-US" dirty="0" smtClean="0"/>
              <a:t>ACM</a:t>
            </a:r>
            <a:r>
              <a:rPr lang="en-US" baseline="0" dirty="0" smtClean="0"/>
              <a:t> SAC 2016</a:t>
            </a:r>
            <a:endParaRPr lang="en-US" dirty="0"/>
          </a:p>
        </p:txBody>
      </p:sp>
    </p:spTree>
    <p:extLst>
      <p:ext uri="{BB962C8B-B14F-4D97-AF65-F5344CB8AC3E}">
        <p14:creationId xmlns:p14="http://schemas.microsoft.com/office/powerpoint/2010/main" val="3976058110"/>
      </p:ext>
    </p:extLst>
  </p:cSld>
  <p:clrMapOvr>
    <a:masterClrMapping/>
  </p:clrMapOvr>
  <p:transition spd="med"/>
  <p:timing>
    <p:tnLst>
      <p:par>
        <p:cTn id="1" dur="indefinite" restart="never" nodeType="tmRoot"/>
      </p:par>
    </p:tnLst>
  </p:timing>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4/5/2016</a:t>
            </a:r>
            <a:endParaRPr lang="en-US"/>
          </a:p>
        </p:txBody>
      </p:sp>
      <p:sp>
        <p:nvSpPr>
          <p:cNvPr id="5" name="Footer Placeholder 4"/>
          <p:cNvSpPr>
            <a:spLocks noGrp="1"/>
          </p:cNvSpPr>
          <p:nvPr>
            <p:ph type="ftr" sz="quarter" idx="11"/>
          </p:nvPr>
        </p:nvSpPr>
        <p:spPr/>
        <p:txBody>
          <a:bodyPr/>
          <a:lstStyle/>
          <a:p>
            <a:r>
              <a:rPr lang="en-US" smtClean="0"/>
              <a:t>ACM SAC 2016</a:t>
            </a:r>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67717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smtClean="0"/>
              <a:t>Click to edit Master title style</a:t>
            </a:r>
            <a:endParaRPr lang="en-US"/>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4/5/2016</a:t>
            </a:r>
            <a:endParaRPr lang="en-US"/>
          </a:p>
        </p:txBody>
      </p:sp>
      <p:sp>
        <p:nvSpPr>
          <p:cNvPr id="5" name="Footer Placeholder 4"/>
          <p:cNvSpPr>
            <a:spLocks noGrp="1"/>
          </p:cNvSpPr>
          <p:nvPr>
            <p:ph type="ftr" sz="quarter" idx="11"/>
          </p:nvPr>
        </p:nvSpPr>
        <p:spPr/>
        <p:txBody>
          <a:bodyPr/>
          <a:lstStyle/>
          <a:p>
            <a:r>
              <a:rPr lang="en-US" smtClean="0"/>
              <a:t>ACM SAC 2016</a:t>
            </a:r>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2884815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4/5/2016</a:t>
            </a:r>
            <a:endParaRPr lang="en-US"/>
          </a:p>
        </p:txBody>
      </p:sp>
      <p:sp>
        <p:nvSpPr>
          <p:cNvPr id="6" name="Footer Placeholder 5"/>
          <p:cNvSpPr>
            <a:spLocks noGrp="1"/>
          </p:cNvSpPr>
          <p:nvPr>
            <p:ph type="ftr" sz="quarter" idx="11"/>
          </p:nvPr>
        </p:nvSpPr>
        <p:spPr/>
        <p:txBody>
          <a:bodyPr/>
          <a:lstStyle/>
          <a:p>
            <a:r>
              <a:rPr lang="en-US" smtClean="0"/>
              <a:t>ACM SAC 2016</a:t>
            </a:r>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445657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4/5/2016</a:t>
            </a:r>
            <a:endParaRPr lang="en-US"/>
          </a:p>
        </p:txBody>
      </p:sp>
      <p:sp>
        <p:nvSpPr>
          <p:cNvPr id="8" name="Footer Placeholder 7"/>
          <p:cNvSpPr>
            <a:spLocks noGrp="1"/>
          </p:cNvSpPr>
          <p:nvPr>
            <p:ph type="ftr" sz="quarter" idx="11"/>
          </p:nvPr>
        </p:nvSpPr>
        <p:spPr/>
        <p:txBody>
          <a:bodyPr/>
          <a:lstStyle/>
          <a:p>
            <a:r>
              <a:rPr lang="en-US" smtClean="0"/>
              <a:t>ACM SAC 2016</a:t>
            </a:r>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875181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4/5/2016</a:t>
            </a:r>
            <a:endParaRPr lang="en-US"/>
          </a:p>
        </p:txBody>
      </p:sp>
      <p:sp>
        <p:nvSpPr>
          <p:cNvPr id="4" name="Footer Placeholder 3"/>
          <p:cNvSpPr>
            <a:spLocks noGrp="1"/>
          </p:cNvSpPr>
          <p:nvPr>
            <p:ph type="ftr" sz="quarter" idx="11"/>
          </p:nvPr>
        </p:nvSpPr>
        <p:spPr/>
        <p:txBody>
          <a:bodyPr/>
          <a:lstStyle/>
          <a:p>
            <a:r>
              <a:rPr lang="en-US" smtClean="0"/>
              <a:t>ACM SAC 2016</a:t>
            </a:r>
            <a:endParaRPr lang="en-US"/>
          </a:p>
        </p:txBody>
      </p:sp>
      <p:sp>
        <p:nvSpPr>
          <p:cNvPr id="5" name="Slide Number Placeholder 4"/>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3564244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4/5/2016</a:t>
            </a:r>
            <a:endParaRPr lang="en-US"/>
          </a:p>
        </p:txBody>
      </p:sp>
      <p:sp>
        <p:nvSpPr>
          <p:cNvPr id="3" name="Footer Placeholder 2"/>
          <p:cNvSpPr>
            <a:spLocks noGrp="1"/>
          </p:cNvSpPr>
          <p:nvPr>
            <p:ph type="ftr" sz="quarter" idx="11"/>
          </p:nvPr>
        </p:nvSpPr>
        <p:spPr/>
        <p:txBody>
          <a:bodyPr/>
          <a:lstStyle/>
          <a:p>
            <a:r>
              <a:rPr lang="en-US" smtClean="0"/>
              <a:t>ACM SAC 2016</a:t>
            </a:r>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02821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smtClean="0"/>
              <a:t>Click to edit Master title style</a:t>
            </a:r>
            <a:endParaRPr lang="en-US"/>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4/5/2016</a:t>
            </a:r>
            <a:endParaRPr lang="en-US"/>
          </a:p>
        </p:txBody>
      </p:sp>
      <p:sp>
        <p:nvSpPr>
          <p:cNvPr id="6" name="Footer Placeholder 5"/>
          <p:cNvSpPr>
            <a:spLocks noGrp="1"/>
          </p:cNvSpPr>
          <p:nvPr>
            <p:ph type="ftr" sz="quarter" idx="11"/>
          </p:nvPr>
        </p:nvSpPr>
        <p:spPr/>
        <p:txBody>
          <a:bodyPr/>
          <a:lstStyle/>
          <a:p>
            <a:r>
              <a:rPr lang="en-US" smtClean="0"/>
              <a:t>ACM SAC 2016</a:t>
            </a:r>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418029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smtClean="0"/>
              <a:t>Click to edit Master title style</a:t>
            </a:r>
            <a:endParaRPr lang="en-US"/>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smtClean="0"/>
              <a:t>Click icon to add picture</a:t>
            </a:r>
            <a:endParaRPr lang="en-US"/>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4/5/2016</a:t>
            </a:r>
            <a:endParaRPr lang="en-US"/>
          </a:p>
        </p:txBody>
      </p:sp>
      <p:sp>
        <p:nvSpPr>
          <p:cNvPr id="6" name="Footer Placeholder 5"/>
          <p:cNvSpPr>
            <a:spLocks noGrp="1"/>
          </p:cNvSpPr>
          <p:nvPr>
            <p:ph type="ftr" sz="quarter" idx="11"/>
          </p:nvPr>
        </p:nvSpPr>
        <p:spPr/>
        <p:txBody>
          <a:bodyPr/>
          <a:lstStyle/>
          <a:p>
            <a:r>
              <a:rPr lang="en-US" smtClean="0"/>
              <a:t>ACM SAC 2016</a:t>
            </a:r>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7780725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50240" y="2275841"/>
            <a:ext cx="11704320" cy="64369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a:defRPr sz="1707">
                <a:solidFill>
                  <a:schemeClr val="tx1">
                    <a:tint val="75000"/>
                  </a:schemeClr>
                </a:solidFill>
              </a:defRPr>
            </a:lvl1pPr>
          </a:lstStyle>
          <a:p>
            <a:r>
              <a:rPr lang="en-US" smtClean="0"/>
              <a:t>4/5/2016</a:t>
            </a:r>
            <a:endParaRPr lang="en-US"/>
          </a:p>
        </p:txBody>
      </p:sp>
      <p:sp>
        <p:nvSpPr>
          <p:cNvPr id="5" name="Footer Placeholder 4"/>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r>
              <a:rPr lang="en-US" smtClean="0"/>
              <a:t>ACM SAC 2016</a:t>
            </a:r>
            <a:endParaRPr lang="en-US"/>
          </a:p>
        </p:txBody>
      </p:sp>
      <p:sp>
        <p:nvSpPr>
          <p:cNvPr id="6" name="Slide Number Placeholder 5"/>
          <p:cNvSpPr>
            <a:spLocks noGrp="1"/>
          </p:cNvSpPr>
          <p:nvPr>
            <p:ph type="sldNum" sz="quarter" idx="4"/>
          </p:nvPr>
        </p:nvSpPr>
        <p:spPr>
          <a:xfrm>
            <a:off x="9320107" y="9040143"/>
            <a:ext cx="3034453"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35805900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p:txStyles>
    <p:titleStyle>
      <a:lvl1pPr algn="ctr" defTabSz="1300460" rtl="0" eaLnBrk="1" latinLnBrk="0" hangingPunct="1">
        <a:spcBef>
          <a:spcPct val="0"/>
        </a:spcBef>
        <a:buNone/>
        <a:defRPr sz="6258" kern="1200">
          <a:solidFill>
            <a:schemeClr val="tx1"/>
          </a:solidFill>
          <a:latin typeface="+mj-lt"/>
          <a:ea typeface="+mj-ea"/>
          <a:cs typeface="+mj-cs"/>
        </a:defRPr>
      </a:lvl1pPr>
    </p:titleStyle>
    <p:bodyStyle>
      <a:lvl1pPr marL="487672" indent="-487672" algn="l" defTabSz="1300460" rtl="0" eaLnBrk="1" latinLnBrk="0" hangingPunct="1">
        <a:spcBef>
          <a:spcPct val="20000"/>
        </a:spcBef>
        <a:buFont typeface="Arial" pitchFamily="34" charset="0"/>
        <a:buChar char="•"/>
        <a:defRPr sz="4551" kern="1200">
          <a:solidFill>
            <a:schemeClr val="tx1"/>
          </a:solidFill>
          <a:latin typeface="+mn-lt"/>
          <a:ea typeface="+mn-ea"/>
          <a:cs typeface="+mn-cs"/>
        </a:defRPr>
      </a:lvl1pPr>
      <a:lvl2pPr marL="1056623" indent="-406394" algn="l" defTabSz="1300460" rtl="0" eaLnBrk="1" latinLnBrk="0" hangingPunct="1">
        <a:spcBef>
          <a:spcPct val="20000"/>
        </a:spcBef>
        <a:buFont typeface="Arial" pitchFamily="34" charset="0"/>
        <a:buChar char="–"/>
        <a:defRPr sz="3982" kern="1200">
          <a:solidFill>
            <a:schemeClr val="tx1"/>
          </a:solidFill>
          <a:latin typeface="+mn-lt"/>
          <a:ea typeface="+mn-ea"/>
          <a:cs typeface="+mn-cs"/>
        </a:defRPr>
      </a:lvl2pPr>
      <a:lvl3pPr marL="1625575" indent="-325115" algn="l" defTabSz="1300460" rtl="0" eaLnBrk="1" latinLnBrk="0" hangingPunct="1">
        <a:spcBef>
          <a:spcPct val="20000"/>
        </a:spcBef>
        <a:buFont typeface="Arial" pitchFamily="34" charset="0"/>
        <a:buChar char="•"/>
        <a:defRPr sz="3413" kern="1200">
          <a:solidFill>
            <a:schemeClr val="tx1"/>
          </a:solidFill>
          <a:latin typeface="+mn-lt"/>
          <a:ea typeface="+mn-ea"/>
          <a:cs typeface="+mn-cs"/>
        </a:defRPr>
      </a:lvl3pPr>
      <a:lvl4pPr marL="227580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4pPr>
      <a:lvl5pPr marL="292603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t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example.com/app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p:txBody>
          <a:bodyPr>
            <a:normAutofit fontScale="90000"/>
          </a:bodyPr>
          <a:lstStyle/>
          <a:p>
            <a:r>
              <a:rPr lang="en-US" dirty="0" smtClean="0"/>
              <a:t>Rich Cloud-Based Web Applications with </a:t>
            </a:r>
            <a:r>
              <a:rPr lang="en-US" dirty="0" err="1" smtClean="0"/>
              <a:t>CloudBrowser</a:t>
            </a:r>
            <a:r>
              <a:rPr lang="en-US" dirty="0" smtClean="0"/>
              <a:t> 2.0</a:t>
            </a:r>
            <a:endParaRPr lang="en-US" dirty="0"/>
          </a:p>
        </p:txBody>
      </p:sp>
      <p:sp>
        <p:nvSpPr>
          <p:cNvPr id="120" name="Shape 120"/>
          <p:cNvSpPr>
            <a:spLocks noGrp="1"/>
          </p:cNvSpPr>
          <p:nvPr>
            <p:ph type="subTitle" idx="1"/>
          </p:nvPr>
        </p:nvSpPr>
        <p:spPr/>
        <p:txBody>
          <a:bodyPr/>
          <a:lstStyle/>
          <a:p>
            <a:r>
              <a:rPr lang="en-US" dirty="0" err="1" smtClean="0">
                <a:solidFill>
                  <a:srgbClr val="C00000"/>
                </a:solidFill>
              </a:rPr>
              <a:t>Xiaozhong</a:t>
            </a:r>
            <a:r>
              <a:rPr lang="en-US" dirty="0" smtClean="0">
                <a:solidFill>
                  <a:srgbClr val="C00000"/>
                </a:solidFill>
              </a:rPr>
              <a:t> Pan and </a:t>
            </a:r>
            <a:r>
              <a:rPr lang="en-US" u="sng" dirty="0" smtClean="0">
                <a:solidFill>
                  <a:srgbClr val="C00000"/>
                </a:solidFill>
              </a:rPr>
              <a:t>Godmar Back</a:t>
            </a:r>
          </a:p>
          <a:p>
            <a:endParaRPr lang="en-US" dirty="0">
              <a:solidFill>
                <a:srgbClr val="C00000"/>
              </a:solidFill>
            </a:endParaRPr>
          </a:p>
          <a:p>
            <a:r>
              <a:rPr lang="en-US" dirty="0" smtClean="0">
                <a:solidFill>
                  <a:srgbClr val="C00000"/>
                </a:solidFill>
              </a:rPr>
              <a:t>Virginia Tech</a:t>
            </a:r>
          </a:p>
        </p:txBody>
      </p:sp>
      <p:sp>
        <p:nvSpPr>
          <p:cNvPr id="121" name="Shape 121"/>
          <p:cNvSpPr>
            <a:spLocks noGrp="1"/>
          </p:cNvSpPr>
          <p:nvPr>
            <p:ph type="sldNum" sz="quarter" idx="12"/>
          </p:nvPr>
        </p:nvSpPr>
        <p:spPr/>
        <p:txBody>
          <a:bodyPr/>
          <a:lstStyle/>
          <a:p>
            <a:fld id="{86CB4B4D-7CA3-9044-876B-883B54F8677D}" type="slidenum">
              <a:rPr lang="en-US" smtClean="0"/>
              <a:pPr/>
              <a:t>1</a:t>
            </a:fld>
            <a:endParaRPr lang="en-US"/>
          </a:p>
        </p:txBody>
      </p:sp>
      <p:sp>
        <p:nvSpPr>
          <p:cNvPr id="5" name="Date Placeholder 4"/>
          <p:cNvSpPr>
            <a:spLocks noGrp="1"/>
          </p:cNvSpPr>
          <p:nvPr>
            <p:ph type="dt" sz="half" idx="10"/>
          </p:nvPr>
        </p:nvSpPr>
        <p:spPr/>
        <p:txBody>
          <a:bodyPr/>
          <a:lstStyle/>
          <a:p>
            <a:r>
              <a:rPr lang="en-US" smtClean="0"/>
              <a:t>4/5/2016</a:t>
            </a:r>
            <a:endParaRPr lang="en-US" dirty="0"/>
          </a:p>
        </p:txBody>
      </p:sp>
      <p:sp>
        <p:nvSpPr>
          <p:cNvPr id="6" name="Footer Placeholder 5"/>
          <p:cNvSpPr>
            <a:spLocks noGrp="1"/>
          </p:cNvSpPr>
          <p:nvPr>
            <p:ph type="ftr" sz="quarter" idx="11"/>
          </p:nvPr>
        </p:nvSpPr>
        <p:spPr/>
        <p:txBody>
          <a:bodyPr/>
          <a:lstStyle/>
          <a:p>
            <a:r>
              <a:rPr lang="en-US" smtClean="0"/>
              <a:t>ACM SAC 2016</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p:txBody>
          <a:bodyPr>
            <a:normAutofit/>
          </a:bodyPr>
          <a:lstStyle/>
          <a:p>
            <a:r>
              <a:rPr lang="en-US" dirty="0" err="1" smtClean="0"/>
              <a:t>CloudBrowser</a:t>
            </a:r>
            <a:r>
              <a:rPr lang="en-US" dirty="0" smtClean="0"/>
              <a:t> 2.0 Contributions</a:t>
            </a:r>
            <a:endParaRPr lang="en-US" dirty="0"/>
          </a:p>
        </p:txBody>
      </p:sp>
      <p:sp>
        <p:nvSpPr>
          <p:cNvPr id="4" name="Text Placeholder 3"/>
          <p:cNvSpPr>
            <a:spLocks noGrp="1"/>
          </p:cNvSpPr>
          <p:nvPr>
            <p:ph type="body" idx="1"/>
          </p:nvPr>
        </p:nvSpPr>
        <p:spPr/>
        <p:txBody>
          <a:bodyPr/>
          <a:lstStyle/>
          <a:p>
            <a:endParaRPr lang="en-US"/>
          </a:p>
        </p:txBody>
      </p:sp>
      <p:sp>
        <p:nvSpPr>
          <p:cNvPr id="166" name="Shape 166"/>
          <p:cNvSpPr>
            <a:spLocks noGrp="1"/>
          </p:cNvSpPr>
          <p:nvPr>
            <p:ph type="sldNum" sz="quarter" idx="2"/>
          </p:nvPr>
        </p:nvSpPr>
        <p:spPr/>
        <p:txBody>
          <a:bodyPr/>
          <a:lstStyle/>
          <a:p>
            <a:fld id="{86CB4B4D-7CA3-9044-876B-883B54F8677D}" type="slidenum">
              <a:rPr lang="en-US" smtClean="0"/>
              <a:pPr/>
              <a:t>10</a:t>
            </a:fld>
            <a:endParaRPr lang="en-US"/>
          </a:p>
        </p:txBody>
      </p:sp>
      <p:graphicFrame>
        <p:nvGraphicFramePr>
          <p:cNvPr id="167" name="Table 167"/>
          <p:cNvGraphicFramePr/>
          <p:nvPr>
            <p:extLst>
              <p:ext uri="{D42A27DB-BD31-4B8C-83A1-F6EECF244321}">
                <p14:modId xmlns:p14="http://schemas.microsoft.com/office/powerpoint/2010/main" val="475150705"/>
              </p:ext>
            </p:extLst>
          </p:nvPr>
        </p:nvGraphicFramePr>
        <p:xfrm>
          <a:off x="438687" y="1540704"/>
          <a:ext cx="12079134" cy="7349298"/>
        </p:xfrm>
        <a:graphic>
          <a:graphicData uri="http://schemas.openxmlformats.org/drawingml/2006/table">
            <a:tbl>
              <a:tblPr firstRow="1" firstCol="1" bandRow="1">
                <a:tableStyleId>{4C3C2611-4C71-4FC5-86AE-919BDF0F9419}</a:tableStyleId>
              </a:tblPr>
              <a:tblGrid>
                <a:gridCol w="5807728"/>
                <a:gridCol w="6271406"/>
              </a:tblGrid>
              <a:tr h="1224883">
                <a:tc>
                  <a:txBody>
                    <a:bodyPr/>
                    <a:lstStyle/>
                    <a:p>
                      <a:pPr defTabSz="914400">
                        <a:defRPr b="0">
                          <a:solidFill>
                            <a:srgbClr val="000000"/>
                          </a:solidFill>
                        </a:defRPr>
                      </a:pPr>
                      <a:r>
                        <a:rPr sz="3400" b="1" dirty="0">
                          <a:solidFill>
                            <a:srgbClr val="FFFFFF"/>
                          </a:solidFill>
                          <a:sym typeface="Helvetica"/>
                        </a:rPr>
                        <a:t>Problem</a:t>
                      </a:r>
                    </a:p>
                  </a:txBody>
                  <a:tcPr marL="56057" marR="56057" marT="56057" marB="56057" anchor="ctr" horzOverflow="overflow"/>
                </a:tc>
                <a:tc>
                  <a:txBody>
                    <a:bodyPr/>
                    <a:lstStyle/>
                    <a:p>
                      <a:pPr defTabSz="914400">
                        <a:defRPr b="0">
                          <a:solidFill>
                            <a:srgbClr val="000000"/>
                          </a:solidFill>
                        </a:defRPr>
                      </a:pPr>
                      <a:r>
                        <a:rPr sz="3400" b="1">
                          <a:solidFill>
                            <a:srgbClr val="FFFFFF"/>
                          </a:solidFill>
                          <a:sym typeface="Helvetica"/>
                        </a:rPr>
                        <a:t>Solution</a:t>
                      </a:r>
                    </a:p>
                  </a:txBody>
                  <a:tcPr marL="56057" marR="56057" marT="56057" marB="56057" anchor="ctr" horzOverflow="overflow"/>
                </a:tc>
              </a:tr>
              <a:tr h="1224883">
                <a:tc>
                  <a:txBody>
                    <a:bodyPr/>
                    <a:lstStyle/>
                    <a:p>
                      <a:pPr defTabSz="914400">
                        <a:defRPr b="0">
                          <a:solidFill>
                            <a:srgbClr val="000000"/>
                          </a:solidFill>
                        </a:defRPr>
                      </a:pPr>
                      <a:r>
                        <a:rPr sz="2800" b="1" dirty="0">
                          <a:solidFill>
                            <a:srgbClr val="FFFFFF"/>
                          </a:solidFill>
                          <a:sym typeface="Helvetica"/>
                        </a:rPr>
                        <a:t>Unsuitable for </a:t>
                      </a:r>
                      <a:r>
                        <a:rPr sz="2800" b="1" dirty="0" err="1">
                          <a:solidFill>
                            <a:srgbClr val="FFFFFF"/>
                          </a:solidFill>
                          <a:sym typeface="Helvetica"/>
                        </a:rPr>
                        <a:t>PaaS</a:t>
                      </a:r>
                      <a:r>
                        <a:rPr sz="2800" b="1" dirty="0">
                          <a:solidFill>
                            <a:srgbClr val="FFFFFF"/>
                          </a:solidFill>
                          <a:sym typeface="Helvetica"/>
                        </a:rPr>
                        <a:t> deployment</a:t>
                      </a:r>
                    </a:p>
                  </a:txBody>
                  <a:tcPr marL="56057" marR="56057" marT="56057" marB="56057" anchor="ctr" horzOverflow="overflow"/>
                </a:tc>
                <a:tc>
                  <a:txBody>
                    <a:bodyPr/>
                    <a:lstStyle/>
                    <a:p>
                      <a:pPr defTabSz="914400"/>
                      <a:r>
                        <a:rPr sz="3400" dirty="0"/>
                        <a:t>Application </a:t>
                      </a:r>
                      <a:r>
                        <a:rPr lang="en-US" sz="3400" dirty="0" smtClean="0"/>
                        <a:t>B</a:t>
                      </a:r>
                      <a:r>
                        <a:rPr sz="3400" dirty="0" smtClean="0"/>
                        <a:t>undle</a:t>
                      </a:r>
                      <a:endParaRPr sz="3400" dirty="0"/>
                    </a:p>
                  </a:txBody>
                  <a:tcPr marL="56057" marR="56057" marT="56057" marB="56057" anchor="ctr" horzOverflow="overflow"/>
                </a:tc>
              </a:tr>
              <a:tr h="1224883">
                <a:tc>
                  <a:txBody>
                    <a:bodyPr/>
                    <a:lstStyle/>
                    <a:p>
                      <a:pPr defTabSz="914400">
                        <a:defRPr b="0">
                          <a:solidFill>
                            <a:srgbClr val="000000"/>
                          </a:solidFill>
                        </a:defRPr>
                      </a:pPr>
                      <a:r>
                        <a:rPr sz="2800" b="1" dirty="0">
                          <a:solidFill>
                            <a:srgbClr val="FFFFFF"/>
                          </a:solidFill>
                          <a:sym typeface="Helvetica"/>
                        </a:rPr>
                        <a:t>Lack of way to share data across virtual browsers</a:t>
                      </a:r>
                    </a:p>
                  </a:txBody>
                  <a:tcPr marL="56057" marR="56057" marT="56057" marB="56057" anchor="ctr" horzOverflow="overflow"/>
                </a:tc>
                <a:tc>
                  <a:txBody>
                    <a:bodyPr/>
                    <a:lstStyle/>
                    <a:p>
                      <a:pPr defTabSz="914400"/>
                      <a:r>
                        <a:rPr sz="3400" dirty="0"/>
                        <a:t>App </a:t>
                      </a:r>
                      <a:r>
                        <a:rPr lang="en-US" sz="3400" dirty="0" smtClean="0"/>
                        <a:t>I</a:t>
                      </a:r>
                      <a:r>
                        <a:rPr sz="3400" dirty="0" smtClean="0"/>
                        <a:t>nstance</a:t>
                      </a:r>
                      <a:r>
                        <a:rPr lang="en-US" sz="3400" dirty="0" smtClean="0"/>
                        <a:t> Concept</a:t>
                      </a:r>
                      <a:endParaRPr sz="3400" dirty="0"/>
                    </a:p>
                  </a:txBody>
                  <a:tcPr marL="56057" marR="56057" marT="56057" marB="56057" anchor="ctr" horzOverflow="overflow"/>
                </a:tc>
              </a:tr>
              <a:tr h="1224883">
                <a:tc>
                  <a:txBody>
                    <a:bodyPr/>
                    <a:lstStyle/>
                    <a:p>
                      <a:pPr defTabSz="914400">
                        <a:defRPr b="0">
                          <a:solidFill>
                            <a:srgbClr val="000000"/>
                          </a:solidFill>
                        </a:defRPr>
                      </a:pPr>
                      <a:r>
                        <a:rPr sz="2800" b="1" dirty="0">
                          <a:solidFill>
                            <a:srgbClr val="FFFFFF"/>
                          </a:solidFill>
                          <a:sym typeface="Helvetica"/>
                        </a:rPr>
                        <a:t>Lack of virtual browser management</a:t>
                      </a:r>
                    </a:p>
                  </a:txBody>
                  <a:tcPr marL="56057" marR="56057" marT="56057" marB="56057" anchor="ctr" horzOverflow="overflow"/>
                </a:tc>
                <a:tc>
                  <a:txBody>
                    <a:bodyPr/>
                    <a:lstStyle/>
                    <a:p>
                      <a:pPr defTabSz="914400"/>
                      <a:r>
                        <a:rPr sz="3400"/>
                        <a:t>Application Instantiation Strategies</a:t>
                      </a:r>
                    </a:p>
                  </a:txBody>
                  <a:tcPr marL="56057" marR="56057" marT="56057" marB="56057" anchor="ctr" horzOverflow="overflow"/>
                </a:tc>
              </a:tr>
              <a:tr h="1224883">
                <a:tc>
                  <a:txBody>
                    <a:bodyPr/>
                    <a:lstStyle/>
                    <a:p>
                      <a:pPr defTabSz="914400">
                        <a:defRPr b="0">
                          <a:solidFill>
                            <a:srgbClr val="000000"/>
                          </a:solidFill>
                        </a:defRPr>
                      </a:pPr>
                      <a:r>
                        <a:rPr sz="2800" b="1" dirty="0">
                          <a:solidFill>
                            <a:srgbClr val="FFFFFF"/>
                          </a:solidFill>
                          <a:sym typeface="Helvetica"/>
                        </a:rPr>
                        <a:t>Non-scalable, single-process implementation</a:t>
                      </a:r>
                    </a:p>
                  </a:txBody>
                  <a:tcPr marL="56057" marR="56057" marT="56057" marB="56057" anchor="ctr" horzOverflow="overflow"/>
                </a:tc>
                <a:tc>
                  <a:txBody>
                    <a:bodyPr/>
                    <a:lstStyle/>
                    <a:p>
                      <a:pPr defTabSz="914400"/>
                      <a:r>
                        <a:rPr sz="3400" dirty="0"/>
                        <a:t>Multi-process </a:t>
                      </a:r>
                      <a:r>
                        <a:rPr lang="en-US" sz="3400" dirty="0" smtClean="0"/>
                        <a:t>I</a:t>
                      </a:r>
                      <a:r>
                        <a:rPr sz="3400" dirty="0" smtClean="0"/>
                        <a:t>mplementation</a:t>
                      </a:r>
                      <a:endParaRPr sz="3400" dirty="0"/>
                    </a:p>
                  </a:txBody>
                  <a:tcPr marL="56057" marR="56057" marT="56057" marB="56057" anchor="ctr" horzOverflow="overflow"/>
                </a:tc>
              </a:tr>
              <a:tr h="1224883">
                <a:tc>
                  <a:txBody>
                    <a:bodyPr/>
                    <a:lstStyle/>
                    <a:p>
                      <a:pPr defTabSz="914400">
                        <a:defRPr b="0">
                          <a:solidFill>
                            <a:srgbClr val="000000"/>
                          </a:solidFill>
                        </a:defRPr>
                      </a:pPr>
                      <a:r>
                        <a:rPr sz="2800" b="1" dirty="0">
                          <a:solidFill>
                            <a:srgbClr val="FFFFFF"/>
                          </a:solidFill>
                          <a:sym typeface="Helvetica"/>
                        </a:rPr>
                        <a:t>Lack of isolation for applications</a:t>
                      </a:r>
                    </a:p>
                  </a:txBody>
                  <a:tcPr marL="56057" marR="56057" marT="56057" marB="56057" anchor="ctr" horzOverflow="overflow"/>
                </a:tc>
                <a:tc>
                  <a:txBody>
                    <a:bodyPr/>
                    <a:lstStyle/>
                    <a:p>
                      <a:pPr defTabSz="914400"/>
                      <a:r>
                        <a:rPr sz="3400" dirty="0"/>
                        <a:t>Encapsulated API layer</a:t>
                      </a:r>
                    </a:p>
                  </a:txBody>
                  <a:tcPr marL="56057" marR="56057" marT="56057" marB="56057" anchor="ctr" horzOverflow="overflow"/>
                </a:tc>
              </a:tr>
            </a:tbl>
          </a:graphicData>
        </a:graphic>
      </p:graphicFrame>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normAutofit fontScale="90000"/>
          </a:bodyPr>
          <a:lstStyle/>
          <a:p>
            <a:r>
              <a:t>CloudBrowser Application Bundles</a:t>
            </a:r>
          </a:p>
        </p:txBody>
      </p:sp>
      <p:sp>
        <p:nvSpPr>
          <p:cNvPr id="172" name="Shape 172"/>
          <p:cNvSpPr>
            <a:spLocks noGrp="1"/>
          </p:cNvSpPr>
          <p:nvPr>
            <p:ph type="body" idx="1"/>
          </p:nvPr>
        </p:nvSpPr>
        <p:spPr>
          <a:xfrm>
            <a:off x="792593" y="7408243"/>
            <a:ext cx="11099801" cy="1673551"/>
          </a:xfrm>
          <a:prstGeom prst="rect">
            <a:avLst/>
          </a:prstGeom>
        </p:spPr>
        <p:txBody>
          <a:bodyPr>
            <a:noAutofit/>
          </a:bodyPr>
          <a:lstStyle/>
          <a:p>
            <a:pPr marL="324485" indent="-324485" defTabSz="426466">
              <a:spcBef>
                <a:spcPts val="3000"/>
              </a:spcBef>
              <a:defRPr sz="2628"/>
            </a:pPr>
            <a:r>
              <a:rPr sz="2800" dirty="0" err="1"/>
              <a:t>CloudBrowser</a:t>
            </a:r>
            <a:r>
              <a:rPr sz="2800" dirty="0"/>
              <a:t> is </a:t>
            </a:r>
            <a:r>
              <a:rPr sz="2800" dirty="0" err="1"/>
              <a:t>PaaS</a:t>
            </a:r>
            <a:r>
              <a:rPr sz="2800" dirty="0"/>
              <a:t> service, supports deployment of multiple </a:t>
            </a:r>
            <a:r>
              <a:rPr sz="2800" dirty="0" smtClean="0"/>
              <a:t>applications</a:t>
            </a:r>
            <a:endParaRPr lang="en-US" sz="2800" dirty="0" smtClean="0"/>
          </a:p>
          <a:p>
            <a:pPr marL="324485" indent="-324485" defTabSz="426466">
              <a:spcBef>
                <a:spcPts val="3000"/>
              </a:spcBef>
              <a:defRPr sz="2628"/>
            </a:pPr>
            <a:r>
              <a:rPr sz="2800" dirty="0" smtClean="0"/>
              <a:t>Applications </a:t>
            </a:r>
            <a:r>
              <a:rPr sz="2800" dirty="0"/>
              <a:t>are defined by application bundles</a:t>
            </a:r>
          </a:p>
        </p:txBody>
      </p:sp>
      <p:sp>
        <p:nvSpPr>
          <p:cNvPr id="173" name="Shape 173"/>
          <p:cNvSpPr>
            <a:spLocks noGrp="1"/>
          </p:cNvSpPr>
          <p:nvPr>
            <p:ph type="sldNum" sz="quarter" idx="2"/>
          </p:nvPr>
        </p:nvSpPr>
        <p:spPr>
          <a:xfrm>
            <a:off x="12382550" y="9207500"/>
            <a:ext cx="241403" cy="3810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pic>
        <p:nvPicPr>
          <p:cNvPr id="174" name="pasted-image.png"/>
          <p:cNvPicPr>
            <a:picLocks noChangeAspect="1"/>
          </p:cNvPicPr>
          <p:nvPr/>
        </p:nvPicPr>
        <p:blipFill>
          <a:blip r:embed="rId3">
            <a:extLst/>
          </a:blip>
          <a:stretch>
            <a:fillRect/>
          </a:stretch>
        </p:blipFill>
        <p:spPr>
          <a:xfrm>
            <a:off x="564257" y="1326255"/>
            <a:ext cx="12294770" cy="60819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p:cNvSpPr>
          <p:nvPr>
            <p:ph type="title"/>
          </p:nvPr>
        </p:nvSpPr>
        <p:spPr>
          <a:prstGeom prst="rect">
            <a:avLst/>
          </a:prstGeom>
        </p:spPr>
        <p:txBody>
          <a:bodyPr/>
          <a:lstStyle/>
          <a:p>
            <a:r>
              <a:t>App Instance</a:t>
            </a:r>
          </a:p>
        </p:txBody>
      </p:sp>
      <p:sp>
        <p:nvSpPr>
          <p:cNvPr id="179" name="Shape 1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pic>
        <p:nvPicPr>
          <p:cNvPr id="180" name="pasted-image.png"/>
          <p:cNvPicPr>
            <a:picLocks noChangeAspect="1"/>
          </p:cNvPicPr>
          <p:nvPr/>
        </p:nvPicPr>
        <p:blipFill>
          <a:blip r:embed="rId3">
            <a:extLst/>
          </a:blip>
          <a:stretch>
            <a:fillRect/>
          </a:stretch>
        </p:blipFill>
        <p:spPr>
          <a:xfrm>
            <a:off x="393457" y="1201659"/>
            <a:ext cx="11743441" cy="8095946"/>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p:txBody>
          <a:bodyPr>
            <a:normAutofit fontScale="90000"/>
          </a:bodyPr>
          <a:lstStyle/>
          <a:p>
            <a:r>
              <a:rPr lang="en-US" smtClean="0"/>
              <a:t>Application Instantiation Strategies</a:t>
            </a:r>
            <a:endParaRPr lang="en-US"/>
          </a:p>
        </p:txBody>
      </p:sp>
      <p:sp>
        <p:nvSpPr>
          <p:cNvPr id="198" name="Shape 198"/>
          <p:cNvSpPr>
            <a:spLocks noGrp="1"/>
          </p:cNvSpPr>
          <p:nvPr>
            <p:ph type="body" idx="1"/>
          </p:nvPr>
        </p:nvSpPr>
        <p:spPr>
          <a:xfrm>
            <a:off x="952500" y="1523058"/>
            <a:ext cx="11099800" cy="3395783"/>
          </a:xfrm>
        </p:spPr>
        <p:txBody>
          <a:bodyPr>
            <a:normAutofit fontScale="77500" lnSpcReduction="20000"/>
          </a:bodyPr>
          <a:lstStyle/>
          <a:p>
            <a:r>
              <a:rPr lang="en-US" dirty="0" err="1" smtClean="0"/>
              <a:t>multiInstance</a:t>
            </a:r>
            <a:r>
              <a:rPr lang="en-US" dirty="0" smtClean="0"/>
              <a:t> : most flexible model</a:t>
            </a:r>
          </a:p>
          <a:p>
            <a:r>
              <a:rPr lang="en-US" dirty="0" err="1" smtClean="0"/>
              <a:t>singleBrowserPerUser</a:t>
            </a:r>
            <a:r>
              <a:rPr lang="en-US" dirty="0" smtClean="0"/>
              <a:t> : multi-user applications, e.g. </a:t>
            </a:r>
            <a:r>
              <a:rPr lang="en-US" dirty="0" err="1" smtClean="0"/>
              <a:t>chatroom</a:t>
            </a:r>
            <a:endParaRPr lang="en-US" dirty="0" smtClean="0"/>
          </a:p>
          <a:p>
            <a:r>
              <a:rPr lang="en-US" dirty="0" err="1" smtClean="0"/>
              <a:t>singleInstancePerUser</a:t>
            </a:r>
            <a:r>
              <a:rPr lang="en-US" dirty="0" smtClean="0"/>
              <a:t> : single-page style applications</a:t>
            </a:r>
          </a:p>
          <a:p>
            <a:r>
              <a:rPr lang="en-US" dirty="0" err="1" smtClean="0"/>
              <a:t>singleAppInstance</a:t>
            </a:r>
            <a:r>
              <a:rPr lang="en-US" dirty="0" smtClean="0"/>
              <a:t> : non-interactive information page, e.g. weather </a:t>
            </a:r>
            <a:endParaRPr lang="en-US" dirty="0"/>
          </a:p>
        </p:txBody>
      </p:sp>
      <p:sp>
        <p:nvSpPr>
          <p:cNvPr id="199" name="Shape 199"/>
          <p:cNvSpPr>
            <a:spLocks noGrp="1"/>
          </p:cNvSpPr>
          <p:nvPr>
            <p:ph type="sldNum" sz="quarter" idx="2"/>
          </p:nvPr>
        </p:nvSpPr>
        <p:spPr/>
        <p:txBody>
          <a:bodyPr/>
          <a:lstStyle/>
          <a:p>
            <a:fld id="{86CB4B4D-7CA3-9044-876B-883B54F8677D}" type="slidenum">
              <a:rPr lang="en-US" smtClean="0"/>
              <a:pPr/>
              <a:t>13</a:t>
            </a:fld>
            <a:endParaRPr lang="en-US"/>
          </a:p>
        </p:txBody>
      </p:sp>
      <p:graphicFrame>
        <p:nvGraphicFramePr>
          <p:cNvPr id="200" name="Table 200"/>
          <p:cNvGraphicFramePr/>
          <p:nvPr>
            <p:extLst>
              <p:ext uri="{D42A27DB-BD31-4B8C-83A1-F6EECF244321}">
                <p14:modId xmlns:p14="http://schemas.microsoft.com/office/powerpoint/2010/main" val="2504196575"/>
              </p:ext>
            </p:extLst>
          </p:nvPr>
        </p:nvGraphicFramePr>
        <p:xfrm>
          <a:off x="331076" y="4981903"/>
          <a:ext cx="12113679" cy="4418071"/>
        </p:xfrm>
        <a:graphic>
          <a:graphicData uri="http://schemas.openxmlformats.org/drawingml/2006/table">
            <a:tbl>
              <a:tblPr firstRow="1" firstCol="1" bandRow="1">
                <a:tableStyleId>{4C3C2611-4C71-4FC5-86AE-919BDF0F9419}</a:tableStyleId>
              </a:tblPr>
              <a:tblGrid>
                <a:gridCol w="3815255"/>
                <a:gridCol w="1876097"/>
                <a:gridCol w="2408498"/>
                <a:gridCol w="1963600"/>
                <a:gridCol w="2050229"/>
              </a:tblGrid>
              <a:tr h="1517345">
                <a:tc>
                  <a:txBody>
                    <a:bodyPr/>
                    <a:lstStyle/>
                    <a:p>
                      <a:pPr defTabSz="914400">
                        <a:defRPr b="0">
                          <a:solidFill>
                            <a:srgbClr val="000000"/>
                          </a:solidFill>
                        </a:defRPr>
                      </a:pPr>
                      <a:r>
                        <a:rPr sz="2400" b="1" dirty="0">
                          <a:solidFill>
                            <a:srgbClr val="FFFFFF"/>
                          </a:solidFill>
                          <a:sym typeface="Helvetica"/>
                        </a:rPr>
                        <a:t>Instantiation Strategy</a:t>
                      </a:r>
                    </a:p>
                  </a:txBody>
                  <a:tcPr marL="50800" marR="50800" marT="50800" marB="50800" anchor="ctr" horzOverflow="overflow">
                    <a:lnR w="12700">
                      <a:solidFill>
                        <a:srgbClr val="3797C6"/>
                      </a:solidFill>
                      <a:miter lim="400000"/>
                    </a:lnR>
                  </a:tcPr>
                </a:tc>
                <a:tc>
                  <a:txBody>
                    <a:bodyPr/>
                    <a:lstStyle/>
                    <a:p>
                      <a:pPr defTabSz="914400">
                        <a:defRPr b="0">
                          <a:solidFill>
                            <a:srgbClr val="000000"/>
                          </a:solidFill>
                        </a:defRPr>
                      </a:pPr>
                      <a:r>
                        <a:rPr sz="2400" b="1" dirty="0">
                          <a:solidFill>
                            <a:srgbClr val="FFFFFF"/>
                          </a:solidFill>
                          <a:sym typeface="Helvetica"/>
                        </a:rPr>
                        <a:t>Number of 
App Instances</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b="0">
                          <a:solidFill>
                            <a:srgbClr val="000000"/>
                          </a:solidFill>
                        </a:defRPr>
                      </a:pPr>
                      <a:r>
                        <a:rPr sz="2400" b="1" dirty="0">
                          <a:solidFill>
                            <a:srgbClr val="FFFFFF"/>
                          </a:solidFill>
                          <a:sym typeface="Helvetica"/>
                        </a:rPr>
                        <a:t>Number of Browsers Per App Instance</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b="0">
                          <a:solidFill>
                            <a:srgbClr val="000000"/>
                          </a:solidFill>
                        </a:defRPr>
                      </a:pPr>
                      <a:r>
                        <a:rPr sz="2400" b="1">
                          <a:solidFill>
                            <a:srgbClr val="FFFFFF"/>
                          </a:solidFill>
                          <a:sym typeface="Helvetica"/>
                        </a:rPr>
                        <a:t>User Manages 
App Instance</a:t>
                      </a:r>
                    </a:p>
                  </a:txBody>
                  <a:tcPr marL="50800" marR="50800" marT="50800" marB="50800" anchor="ctr" horzOverflow="overflow">
                    <a:lnL w="12700">
                      <a:solidFill>
                        <a:srgbClr val="3797C6"/>
                      </a:solidFill>
                      <a:miter lim="400000"/>
                    </a:lnL>
                    <a:lnR w="12700">
                      <a:solidFill>
                        <a:srgbClr val="3797C6"/>
                      </a:solidFill>
                      <a:miter lim="400000"/>
                    </a:lnR>
                  </a:tcPr>
                </a:tc>
                <a:tc>
                  <a:txBody>
                    <a:bodyPr/>
                    <a:lstStyle/>
                    <a:p>
                      <a:pPr defTabSz="914400">
                        <a:defRPr b="0">
                          <a:solidFill>
                            <a:srgbClr val="000000"/>
                          </a:solidFill>
                        </a:defRPr>
                      </a:pPr>
                      <a:r>
                        <a:rPr sz="2400" b="1">
                          <a:solidFill>
                            <a:srgbClr val="FFFFFF"/>
                          </a:solidFill>
                          <a:sym typeface="Helvetica"/>
                        </a:rPr>
                        <a:t>User Manages 
Virtual Browser</a:t>
                      </a:r>
                    </a:p>
                  </a:txBody>
                  <a:tcPr marL="50800" marR="50800" marT="50800" marB="50800" anchor="ctr" horzOverflow="overflow">
                    <a:lnL w="12700">
                      <a:solidFill>
                        <a:srgbClr val="3797C6"/>
                      </a:solidFill>
                      <a:miter lim="400000"/>
                    </a:lnL>
                  </a:tcPr>
                </a:tc>
              </a:tr>
              <a:tr h="717173">
                <a:tc>
                  <a:txBody>
                    <a:bodyPr/>
                    <a:lstStyle/>
                    <a:p>
                      <a:pPr defTabSz="914400">
                        <a:defRPr b="0">
                          <a:solidFill>
                            <a:srgbClr val="000000"/>
                          </a:solidFill>
                        </a:defRPr>
                      </a:pPr>
                      <a:r>
                        <a:rPr sz="2400" b="1" dirty="0" err="1">
                          <a:solidFill>
                            <a:srgbClr val="FFFFFF"/>
                          </a:solidFill>
                          <a:sym typeface="Helvetica"/>
                        </a:rPr>
                        <a:t>multiInstance</a:t>
                      </a:r>
                      <a:endParaRPr sz="2400" b="1" dirty="0">
                        <a:solidFill>
                          <a:srgbClr val="FFFFFF"/>
                        </a:solidFill>
                        <a:sym typeface="Helvetica"/>
                      </a:endParaRPr>
                    </a:p>
                  </a:txBody>
                  <a:tcPr marL="50800" marR="50800" marT="50800" marB="50800" anchor="ctr" horzOverflow="overflow">
                    <a:lnB w="12700">
                      <a:solidFill>
                        <a:srgbClr val="3797C6"/>
                      </a:solidFill>
                      <a:miter lim="400000"/>
                    </a:lnB>
                  </a:tcPr>
                </a:tc>
                <a:tc>
                  <a:txBody>
                    <a:bodyPr/>
                    <a:lstStyle/>
                    <a:p>
                      <a:pPr algn="ctr" defTabSz="914400"/>
                      <a:r>
                        <a:rPr sz="2400" dirty="0"/>
                        <a:t>any</a:t>
                      </a:r>
                    </a:p>
                  </a:txBody>
                  <a:tcPr marL="50800" marR="50800" marT="50800" marB="50800" anchor="ctr" horzOverflow="overflow">
                    <a:lnR w="12700">
                      <a:solidFill>
                        <a:srgbClr val="3797C6"/>
                      </a:solidFill>
                      <a:miter lim="400000"/>
                    </a:lnR>
                    <a:lnB w="12700">
                      <a:solidFill>
                        <a:srgbClr val="3797C6"/>
                      </a:solidFill>
                      <a:miter lim="400000"/>
                    </a:lnB>
                  </a:tcPr>
                </a:tc>
                <a:tc>
                  <a:txBody>
                    <a:bodyPr/>
                    <a:lstStyle/>
                    <a:p>
                      <a:pPr algn="ctr" defTabSz="914400"/>
                      <a:r>
                        <a:rPr sz="2400"/>
                        <a:t>any</a:t>
                      </a:r>
                    </a:p>
                  </a:txBody>
                  <a:tcPr marL="50800" marR="50800" marT="50800" marB="50800" anchor="ctr" horzOverflow="overflow">
                    <a:lnL w="12700">
                      <a:solidFill>
                        <a:srgbClr val="3797C6"/>
                      </a:solidFill>
                      <a:miter lim="400000"/>
                    </a:lnL>
                    <a:lnR w="12700">
                      <a:solidFill>
                        <a:srgbClr val="3797C6"/>
                      </a:solidFill>
                      <a:miter lim="400000"/>
                    </a:lnR>
                    <a:lnB w="12700">
                      <a:solidFill>
                        <a:srgbClr val="3797C6"/>
                      </a:solidFill>
                      <a:miter lim="400000"/>
                    </a:lnB>
                  </a:tcPr>
                </a:tc>
                <a:tc>
                  <a:txBody>
                    <a:bodyPr/>
                    <a:lstStyle/>
                    <a:p>
                      <a:pPr algn="ctr" defTabSz="914400"/>
                      <a:r>
                        <a:rPr sz="2400" dirty="0"/>
                        <a:t>Yes</a:t>
                      </a:r>
                    </a:p>
                  </a:txBody>
                  <a:tcPr marL="50800" marR="50800" marT="50800" marB="50800" anchor="ctr" horzOverflow="overflow">
                    <a:lnL w="12700">
                      <a:solidFill>
                        <a:srgbClr val="3797C6"/>
                      </a:solidFill>
                      <a:miter lim="400000"/>
                    </a:lnL>
                    <a:lnR w="12700">
                      <a:solidFill>
                        <a:srgbClr val="3797C6"/>
                      </a:solidFill>
                      <a:miter lim="400000"/>
                    </a:lnR>
                    <a:lnB w="12700">
                      <a:solidFill>
                        <a:srgbClr val="3797C6"/>
                      </a:solidFill>
                      <a:miter lim="400000"/>
                    </a:lnB>
                  </a:tcPr>
                </a:tc>
                <a:tc>
                  <a:txBody>
                    <a:bodyPr/>
                    <a:lstStyle/>
                    <a:p>
                      <a:pPr algn="ctr" defTabSz="914400"/>
                      <a:r>
                        <a:rPr sz="2400"/>
                        <a:t>Yes</a:t>
                      </a:r>
                    </a:p>
                  </a:txBody>
                  <a:tcPr marL="50800" marR="50800" marT="50800" marB="50800" anchor="ctr" horzOverflow="overflow">
                    <a:lnL w="12700">
                      <a:solidFill>
                        <a:srgbClr val="3797C6"/>
                      </a:solidFill>
                      <a:miter lim="400000"/>
                    </a:lnL>
                    <a:lnB w="12700">
                      <a:solidFill>
                        <a:srgbClr val="3797C6"/>
                      </a:solidFill>
                      <a:miter lim="400000"/>
                    </a:lnB>
                  </a:tcPr>
                </a:tc>
              </a:tr>
              <a:tr h="712086">
                <a:tc>
                  <a:txBody>
                    <a:bodyPr/>
                    <a:lstStyle/>
                    <a:p>
                      <a:pPr defTabSz="914400">
                        <a:defRPr b="0">
                          <a:solidFill>
                            <a:srgbClr val="000000"/>
                          </a:solidFill>
                        </a:defRPr>
                      </a:pPr>
                      <a:r>
                        <a:rPr sz="2400" b="1" dirty="0" err="1">
                          <a:solidFill>
                            <a:srgbClr val="FFFFFF"/>
                          </a:solidFill>
                          <a:sym typeface="Helvetica"/>
                        </a:rPr>
                        <a:t>singleBrowserPerUser</a:t>
                      </a:r>
                      <a:endParaRPr sz="2400" b="1" dirty="0">
                        <a:solidFill>
                          <a:srgbClr val="FFFFFF"/>
                        </a:solidFill>
                        <a:sym typeface="Helvetica"/>
                      </a:endParaRPr>
                    </a:p>
                  </a:txBody>
                  <a:tcPr marL="50800" marR="50800" marT="50800" marB="50800" anchor="ctr" horzOverflow="overflow">
                    <a:lnT w="12700">
                      <a:solidFill>
                        <a:srgbClr val="3797C6"/>
                      </a:solidFill>
                      <a:miter lim="400000"/>
                    </a:lnT>
                    <a:lnB w="12700">
                      <a:solidFill>
                        <a:srgbClr val="3797C6"/>
                      </a:solidFill>
                      <a:miter lim="400000"/>
                    </a:lnB>
                  </a:tcPr>
                </a:tc>
                <a:tc>
                  <a:txBody>
                    <a:bodyPr/>
                    <a:lstStyle/>
                    <a:p>
                      <a:pPr algn="ctr" defTabSz="914400"/>
                      <a:r>
                        <a:rPr sz="2400" dirty="0"/>
                        <a:t>any</a:t>
                      </a:r>
                    </a:p>
                  </a:txBody>
                  <a:tcPr marL="50800" marR="50800" marT="50800" marB="50800" anchor="ctr" horzOverflow="overflow">
                    <a:lnR w="12700">
                      <a:solidFill>
                        <a:srgbClr val="3797C6"/>
                      </a:solidFill>
                      <a:miter lim="400000"/>
                    </a:lnR>
                    <a:lnT w="12700">
                      <a:solidFill>
                        <a:srgbClr val="3797C6"/>
                      </a:solidFill>
                      <a:miter lim="400000"/>
                    </a:lnT>
                    <a:lnB w="12700">
                      <a:solidFill>
                        <a:srgbClr val="3797C6"/>
                      </a:solidFill>
                      <a:miter lim="400000"/>
                    </a:lnB>
                  </a:tcPr>
                </a:tc>
                <a:tc>
                  <a:txBody>
                    <a:bodyPr/>
                    <a:lstStyle/>
                    <a:p>
                      <a:pPr algn="ctr" defTabSz="914400"/>
                      <a:r>
                        <a:rPr sz="2400" dirty="0"/>
                        <a:t>1 per user</a:t>
                      </a:r>
                    </a:p>
                  </a:txBody>
                  <a:tcPr marL="50800" marR="50800" marT="50800" marB="50800" anchor="ctr"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algn="ctr" defTabSz="914400"/>
                      <a:r>
                        <a:rPr sz="2400" dirty="0"/>
                        <a:t>Yes</a:t>
                      </a:r>
                    </a:p>
                  </a:txBody>
                  <a:tcPr marL="50800" marR="50800" marT="50800" marB="50800" anchor="ctr"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algn="ctr" defTabSz="914400"/>
                      <a:r>
                        <a:rPr sz="2400"/>
                        <a:t>No</a:t>
                      </a:r>
                    </a:p>
                  </a:txBody>
                  <a:tcPr marL="50800" marR="50800" marT="50800" marB="50800" anchor="ctr" horzOverflow="overflow">
                    <a:lnL w="12700">
                      <a:solidFill>
                        <a:srgbClr val="3797C6"/>
                      </a:solidFill>
                      <a:miter lim="400000"/>
                    </a:lnL>
                    <a:lnT w="12700">
                      <a:solidFill>
                        <a:srgbClr val="3797C6"/>
                      </a:solidFill>
                      <a:miter lim="400000"/>
                    </a:lnT>
                    <a:lnB w="12700">
                      <a:solidFill>
                        <a:srgbClr val="3797C6"/>
                      </a:solidFill>
                      <a:miter lim="400000"/>
                    </a:lnB>
                  </a:tcPr>
                </a:tc>
              </a:tr>
              <a:tr h="712086">
                <a:tc>
                  <a:txBody>
                    <a:bodyPr/>
                    <a:lstStyle/>
                    <a:p>
                      <a:pPr defTabSz="914400">
                        <a:defRPr b="0">
                          <a:solidFill>
                            <a:srgbClr val="000000"/>
                          </a:solidFill>
                        </a:defRPr>
                      </a:pPr>
                      <a:r>
                        <a:rPr sz="2400" b="1" dirty="0" err="1">
                          <a:solidFill>
                            <a:srgbClr val="FFFFFF"/>
                          </a:solidFill>
                          <a:sym typeface="Helvetica"/>
                        </a:rPr>
                        <a:t>singleInstancePerUser</a:t>
                      </a:r>
                      <a:endParaRPr sz="2400" b="1" dirty="0">
                        <a:solidFill>
                          <a:srgbClr val="FFFFFF"/>
                        </a:solidFill>
                        <a:sym typeface="Helvetica"/>
                      </a:endParaRPr>
                    </a:p>
                  </a:txBody>
                  <a:tcPr marL="50800" marR="50800" marT="50800" marB="50800" anchor="ctr" horzOverflow="overflow">
                    <a:lnT w="12700">
                      <a:solidFill>
                        <a:srgbClr val="3797C6"/>
                      </a:solidFill>
                      <a:miter lim="400000"/>
                    </a:lnT>
                    <a:lnB w="12700">
                      <a:solidFill>
                        <a:srgbClr val="3797C6"/>
                      </a:solidFill>
                      <a:miter lim="400000"/>
                    </a:lnB>
                  </a:tcPr>
                </a:tc>
                <a:tc>
                  <a:txBody>
                    <a:bodyPr/>
                    <a:lstStyle/>
                    <a:p>
                      <a:pPr algn="ctr" defTabSz="914400"/>
                      <a:r>
                        <a:rPr sz="2400" dirty="0"/>
                        <a:t>1 per user</a:t>
                      </a:r>
                    </a:p>
                  </a:txBody>
                  <a:tcPr marL="50800" marR="50800" marT="50800" marB="50800" anchor="ctr" horzOverflow="overflow">
                    <a:lnR w="12700">
                      <a:solidFill>
                        <a:srgbClr val="3797C6"/>
                      </a:solidFill>
                      <a:miter lim="400000"/>
                    </a:lnR>
                    <a:lnT w="12700">
                      <a:solidFill>
                        <a:srgbClr val="3797C6"/>
                      </a:solidFill>
                      <a:miter lim="400000"/>
                    </a:lnT>
                    <a:lnB w="12700">
                      <a:solidFill>
                        <a:srgbClr val="3797C6"/>
                      </a:solidFill>
                      <a:miter lim="400000"/>
                    </a:lnB>
                  </a:tcPr>
                </a:tc>
                <a:tc>
                  <a:txBody>
                    <a:bodyPr/>
                    <a:lstStyle/>
                    <a:p>
                      <a:pPr algn="ctr" defTabSz="914400"/>
                      <a:r>
                        <a:rPr sz="2400" dirty="0"/>
                        <a:t>1 total</a:t>
                      </a:r>
                    </a:p>
                  </a:txBody>
                  <a:tcPr marL="50800" marR="50800" marT="50800" marB="50800" anchor="ctr"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algn="ctr" defTabSz="914400"/>
                      <a:r>
                        <a:rPr sz="2400" dirty="0"/>
                        <a:t>No</a:t>
                      </a:r>
                    </a:p>
                  </a:txBody>
                  <a:tcPr marL="50800" marR="50800" marT="50800" marB="50800" anchor="ctr"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algn="ctr" defTabSz="914400"/>
                      <a:r>
                        <a:rPr sz="2400"/>
                        <a:t>No</a:t>
                      </a:r>
                    </a:p>
                  </a:txBody>
                  <a:tcPr marL="50800" marR="50800" marT="50800" marB="50800" anchor="ctr" horzOverflow="overflow">
                    <a:lnL w="12700">
                      <a:solidFill>
                        <a:srgbClr val="3797C6"/>
                      </a:solidFill>
                      <a:miter lim="400000"/>
                    </a:lnL>
                    <a:lnT w="12700">
                      <a:solidFill>
                        <a:srgbClr val="3797C6"/>
                      </a:solidFill>
                      <a:miter lim="400000"/>
                    </a:lnT>
                    <a:lnB w="12700">
                      <a:solidFill>
                        <a:srgbClr val="3797C6"/>
                      </a:solidFill>
                      <a:miter lim="400000"/>
                    </a:lnB>
                  </a:tcPr>
                </a:tc>
              </a:tr>
              <a:tr h="712086">
                <a:tc>
                  <a:txBody>
                    <a:bodyPr/>
                    <a:lstStyle/>
                    <a:p>
                      <a:pPr defTabSz="914400">
                        <a:defRPr b="0">
                          <a:solidFill>
                            <a:srgbClr val="000000"/>
                          </a:solidFill>
                        </a:defRPr>
                      </a:pPr>
                      <a:r>
                        <a:rPr sz="2400" b="1" dirty="0" err="1">
                          <a:solidFill>
                            <a:srgbClr val="FFFFFF"/>
                          </a:solidFill>
                          <a:sym typeface="Helvetica"/>
                        </a:rPr>
                        <a:t>singleAppInstance</a:t>
                      </a:r>
                      <a:endParaRPr sz="2400" b="1" dirty="0">
                        <a:solidFill>
                          <a:srgbClr val="FFFFFF"/>
                        </a:solidFill>
                        <a:sym typeface="Helvetica"/>
                      </a:endParaRPr>
                    </a:p>
                  </a:txBody>
                  <a:tcPr marL="50800" marR="50800" marT="50800" marB="50800" anchor="ctr" horzOverflow="overflow">
                    <a:lnT w="12700">
                      <a:solidFill>
                        <a:srgbClr val="3797C6"/>
                      </a:solidFill>
                      <a:miter lim="400000"/>
                    </a:lnT>
                  </a:tcPr>
                </a:tc>
                <a:tc>
                  <a:txBody>
                    <a:bodyPr/>
                    <a:lstStyle/>
                    <a:p>
                      <a:pPr algn="ctr" defTabSz="914400"/>
                      <a:r>
                        <a:rPr sz="2400" dirty="0"/>
                        <a:t>1 total</a:t>
                      </a:r>
                    </a:p>
                  </a:txBody>
                  <a:tcPr marL="50800" marR="50800" marT="50800" marB="50800" anchor="ctr" horzOverflow="overflow">
                    <a:lnR w="12700">
                      <a:solidFill>
                        <a:srgbClr val="3797C6"/>
                      </a:solidFill>
                      <a:miter lim="400000"/>
                    </a:lnR>
                    <a:lnT w="12700">
                      <a:solidFill>
                        <a:srgbClr val="3797C6"/>
                      </a:solidFill>
                      <a:miter lim="400000"/>
                    </a:lnT>
                  </a:tcPr>
                </a:tc>
                <a:tc>
                  <a:txBody>
                    <a:bodyPr/>
                    <a:lstStyle/>
                    <a:p>
                      <a:pPr algn="ctr" defTabSz="914400"/>
                      <a:r>
                        <a:rPr sz="2400" dirty="0"/>
                        <a:t>1 total</a:t>
                      </a:r>
                    </a:p>
                  </a:txBody>
                  <a:tcPr marL="50800" marR="50800" marT="50800" marB="50800" anchor="ctr" horzOverflow="overflow">
                    <a:lnL w="12700">
                      <a:solidFill>
                        <a:srgbClr val="3797C6"/>
                      </a:solidFill>
                      <a:miter lim="400000"/>
                    </a:lnL>
                    <a:lnR w="12700">
                      <a:solidFill>
                        <a:srgbClr val="3797C6"/>
                      </a:solidFill>
                      <a:miter lim="400000"/>
                    </a:lnR>
                    <a:lnT w="12700">
                      <a:solidFill>
                        <a:srgbClr val="3797C6"/>
                      </a:solidFill>
                      <a:miter lim="400000"/>
                    </a:lnT>
                  </a:tcPr>
                </a:tc>
                <a:tc>
                  <a:txBody>
                    <a:bodyPr/>
                    <a:lstStyle/>
                    <a:p>
                      <a:pPr algn="ctr" defTabSz="914400"/>
                      <a:r>
                        <a:rPr sz="2400" dirty="0"/>
                        <a:t>No</a:t>
                      </a:r>
                    </a:p>
                  </a:txBody>
                  <a:tcPr marL="50800" marR="50800" marT="50800" marB="50800" anchor="ctr" horzOverflow="overflow">
                    <a:lnL w="12700">
                      <a:solidFill>
                        <a:srgbClr val="3797C6"/>
                      </a:solidFill>
                      <a:miter lim="400000"/>
                    </a:lnL>
                    <a:lnR w="12700">
                      <a:solidFill>
                        <a:srgbClr val="3797C6"/>
                      </a:solidFill>
                      <a:miter lim="400000"/>
                    </a:lnR>
                    <a:lnT w="12700">
                      <a:solidFill>
                        <a:srgbClr val="3797C6"/>
                      </a:solidFill>
                      <a:miter lim="400000"/>
                    </a:lnT>
                  </a:tcPr>
                </a:tc>
                <a:tc>
                  <a:txBody>
                    <a:bodyPr/>
                    <a:lstStyle/>
                    <a:p>
                      <a:pPr algn="ctr" defTabSz="914400"/>
                      <a:r>
                        <a:rPr sz="2400" dirty="0"/>
                        <a:t>No</a:t>
                      </a:r>
                    </a:p>
                  </a:txBody>
                  <a:tcPr marL="50800" marR="50800" marT="50800" marB="50800" anchor="ctr" horzOverflow="overflow">
                    <a:lnL w="12700">
                      <a:solidFill>
                        <a:srgbClr val="3797C6"/>
                      </a:solidFill>
                      <a:miter lim="400000"/>
                    </a:lnL>
                    <a:lnT w="12700">
                      <a:solidFill>
                        <a:srgbClr val="3797C6"/>
                      </a:solidFill>
                      <a:miter lim="400000"/>
                    </a:lnT>
                  </a:tcPr>
                </a:tc>
              </a:tr>
            </a:tbl>
          </a:graphicData>
        </a:graphic>
      </p:graphicFrame>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asted-image.png"/>
          <p:cNvPicPr>
            <a:picLocks noChangeAspect="1"/>
          </p:cNvPicPr>
          <p:nvPr/>
        </p:nvPicPr>
        <p:blipFill>
          <a:blip r:embed="rId3">
            <a:extLst/>
          </a:blip>
          <a:srcRect l="10047" t="7097" b="7097"/>
          <a:stretch>
            <a:fillRect/>
          </a:stretch>
        </p:blipFill>
        <p:spPr>
          <a:xfrm>
            <a:off x="-63969" y="1271647"/>
            <a:ext cx="13068769" cy="7768496"/>
          </a:xfrm>
          <a:prstGeom prst="rect">
            <a:avLst/>
          </a:prstGeom>
          <a:ln w="12700">
            <a:miter lim="400000"/>
          </a:ln>
        </p:spPr>
      </p:pic>
      <p:sp>
        <p:nvSpPr>
          <p:cNvPr id="191" name="Shape 191"/>
          <p:cNvSpPr>
            <a:spLocks noGrp="1"/>
          </p:cNvSpPr>
          <p:nvPr>
            <p:ph type="title"/>
          </p:nvPr>
        </p:nvSpPr>
        <p:spPr>
          <a:prstGeom prst="rect">
            <a:avLst/>
          </a:prstGeom>
        </p:spPr>
        <p:txBody>
          <a:bodyPr/>
          <a:lstStyle/>
          <a:p>
            <a:r>
              <a:t>Application Management</a:t>
            </a:r>
          </a:p>
        </p:txBody>
      </p:sp>
      <p:sp>
        <p:nvSpPr>
          <p:cNvPr id="193" name="Shape 193"/>
          <p:cNvSpPr>
            <a:spLocks noGrp="1"/>
          </p:cNvSpPr>
          <p:nvPr>
            <p:ph type="body" idx="1"/>
          </p:nvPr>
        </p:nvSpPr>
        <p:spPr>
          <a:xfrm>
            <a:off x="143705" y="1271647"/>
            <a:ext cx="3545426" cy="2449015"/>
          </a:xfrm>
          <a:prstGeom prst="rect">
            <a:avLst/>
          </a:prstGeom>
        </p:spPr>
        <p:txBody>
          <a:bodyPr>
            <a:noAutofit/>
          </a:bodyPr>
          <a:lstStyle/>
          <a:p>
            <a:pPr marL="0" lvl="1" indent="0" defTabSz="531622">
              <a:spcBef>
                <a:spcPts val="3800"/>
              </a:spcBef>
              <a:buNone/>
              <a:defRPr sz="3276"/>
            </a:pPr>
            <a:r>
              <a:rPr sz="3600" dirty="0"/>
              <a:t>Landing </a:t>
            </a:r>
            <a:r>
              <a:rPr sz="3600" dirty="0" smtClean="0"/>
              <a:t>Page: </a:t>
            </a:r>
            <a:r>
              <a:rPr sz="3600" dirty="0"/>
              <a:t>user interface to manage app instances and virtual browsers</a:t>
            </a:r>
          </a:p>
        </p:txBody>
      </p:sp>
      <p:sp>
        <p:nvSpPr>
          <p:cNvPr id="192" name="Shape 19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prstGeom prst="rect">
            <a:avLst/>
          </a:prstGeom>
        </p:spPr>
        <p:txBody>
          <a:bodyPr/>
          <a:lstStyle/>
          <a:p>
            <a:r>
              <a:t>Application Deployment Model</a:t>
            </a:r>
          </a:p>
        </p:txBody>
      </p:sp>
      <p:sp>
        <p:nvSpPr>
          <p:cNvPr id="185" name="Shape 1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pic>
        <p:nvPicPr>
          <p:cNvPr id="186" name="pasted-image.tif"/>
          <p:cNvPicPr>
            <a:picLocks/>
          </p:cNvPicPr>
          <p:nvPr/>
        </p:nvPicPr>
        <p:blipFill>
          <a:blip r:embed="rId3">
            <a:extLst/>
          </a:blip>
          <a:stretch>
            <a:fillRect/>
          </a:stretch>
        </p:blipFill>
        <p:spPr>
          <a:xfrm>
            <a:off x="1223966" y="1840652"/>
            <a:ext cx="9612313" cy="6436834"/>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to Multiple Processes</a:t>
            </a:r>
            <a:endParaRPr lang="en-US" dirty="0"/>
          </a:p>
        </p:txBody>
      </p:sp>
      <p:sp>
        <p:nvSpPr>
          <p:cNvPr id="3" name="Text Placeholder 2"/>
          <p:cNvSpPr>
            <a:spLocks noGrp="1"/>
          </p:cNvSpPr>
          <p:nvPr>
            <p:ph type="body" idx="1"/>
          </p:nvPr>
        </p:nvSpPr>
        <p:spPr/>
        <p:txBody>
          <a:bodyPr/>
          <a:lstStyle/>
          <a:p>
            <a:r>
              <a:rPr lang="en-US" dirty="0" smtClean="0"/>
              <a:t>Key Insight:</a:t>
            </a:r>
          </a:p>
          <a:p>
            <a:pPr lvl="1"/>
            <a:r>
              <a:rPr lang="en-US" dirty="0" smtClean="0"/>
              <a:t>Traditional techniques for session-state replication cannot be used</a:t>
            </a:r>
          </a:p>
          <a:p>
            <a:pPr lvl="1"/>
            <a:r>
              <a:rPr lang="en-US" dirty="0" smtClean="0"/>
              <a:t>Application deployment imposes restrictions on the mapping of virtual browsers to processes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09695118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Scalable Web Applications</a:t>
            </a:r>
            <a:endParaRPr lang="en-US" dirty="0"/>
          </a:p>
        </p:txBody>
      </p:sp>
      <p:sp>
        <p:nvSpPr>
          <p:cNvPr id="4" name="Shape 326"/>
          <p:cNvSpPr/>
          <p:nvPr/>
        </p:nvSpPr>
        <p:spPr>
          <a:xfrm>
            <a:off x="9774111" y="2999245"/>
            <a:ext cx="2995958" cy="3433086"/>
          </a:xfrm>
          <a:prstGeom prst="roundRect">
            <a:avLst>
              <a:gd name="adj" fmla="val 26882"/>
            </a:avLst>
          </a:prstGeom>
          <a:gradFill>
            <a:gsLst>
              <a:gs pos="0">
                <a:srgbClr val="F2FEDF">
                  <a:alpha val="93864"/>
                </a:srgbClr>
              </a:gs>
              <a:gs pos="100000">
                <a:srgbClr val="C7EA8F">
                  <a:alpha val="93864"/>
                </a:srgbClr>
              </a:gs>
            </a:gsLst>
            <a:lin ang="5400000"/>
          </a:gradFill>
          <a:ln w="19050">
            <a:solidFill>
              <a:srgbClr val="B7CF87">
                <a:alpha val="93864"/>
              </a:srgbClr>
            </a:solidFill>
            <a:round/>
          </a:ln>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2400"/>
            </a:pPr>
            <a:endParaRPr/>
          </a:p>
        </p:txBody>
      </p:sp>
      <p:sp>
        <p:nvSpPr>
          <p:cNvPr id="5" name="Shape 327"/>
          <p:cNvSpPr/>
          <p:nvPr/>
        </p:nvSpPr>
        <p:spPr>
          <a:xfrm>
            <a:off x="7281403" y="2991797"/>
            <a:ext cx="1550164" cy="3440534"/>
          </a:xfrm>
          <a:prstGeom prst="roundRect">
            <a:avLst>
              <a:gd name="adj" fmla="val 44232"/>
            </a:avLst>
          </a:prstGeom>
          <a:gradFill>
            <a:gsLst>
              <a:gs pos="0">
                <a:srgbClr val="F2FEDF">
                  <a:alpha val="93864"/>
                </a:srgbClr>
              </a:gs>
              <a:gs pos="100000">
                <a:srgbClr val="C7EA8F">
                  <a:alpha val="93864"/>
                </a:srgbClr>
              </a:gs>
            </a:gsLst>
            <a:lin ang="5400000"/>
          </a:gradFill>
          <a:ln w="19050">
            <a:solidFill>
              <a:srgbClr val="B7CF87">
                <a:alpha val="93864"/>
              </a:srgbClr>
            </a:solidFill>
            <a:round/>
          </a:ln>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2400"/>
            </a:pPr>
            <a:endParaRPr/>
          </a:p>
        </p:txBody>
      </p:sp>
      <p:sp>
        <p:nvSpPr>
          <p:cNvPr id="6" name="Shape 328"/>
          <p:cNvSpPr/>
          <p:nvPr/>
        </p:nvSpPr>
        <p:spPr>
          <a:xfrm>
            <a:off x="5491676" y="3362877"/>
            <a:ext cx="1342635" cy="1921432"/>
          </a:xfrm>
          <a:prstGeom prst="roundRect">
            <a:avLst>
              <a:gd name="adj" fmla="val 21254"/>
            </a:avLst>
          </a:prstGeom>
          <a:gradFill>
            <a:gsLst>
              <a:gs pos="0">
                <a:srgbClr val="FBFEFF"/>
              </a:gs>
              <a:gs pos="100000">
                <a:srgbClr val="A0E9FC"/>
              </a:gs>
            </a:gsLst>
            <a:lin ang="5400000"/>
          </a:gradFill>
          <a:ln w="12700">
            <a:solidFill/>
            <a:custDash>
              <a:ds d="600000" sp="600000"/>
            </a:custDash>
            <a:miter lim="400000"/>
          </a:ln>
          <a:effectLst>
            <a:outerShdw blurRad="38100" dist="25400" dir="5400000" rotWithShape="0">
              <a:srgbClr val="000000">
                <a:alpha val="50000"/>
              </a:srgbClr>
            </a:outerShdw>
          </a:effectLst>
          <a:extLst>
            <a:ext uri="{C572A759-6A51-4108-AA02-DFA0A04FC94B}">
              <ma14:wrappingTextBoxFlag xmlns:lc="http://schemas.openxmlformats.org/drawingml/2006/lockedCanvas" xmlns:ma14="http://schemas.microsoft.com/office/mac/drawingml/2011/main" xmlns="" val="1"/>
            </a:ext>
          </a:extLst>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000" b="1" dirty="0"/>
              <a:t>Load Balancer</a:t>
            </a:r>
          </a:p>
        </p:txBody>
      </p:sp>
      <p:sp>
        <p:nvSpPr>
          <p:cNvPr id="7" name="Shape 329"/>
          <p:cNvSpPr/>
          <p:nvPr/>
        </p:nvSpPr>
        <p:spPr>
          <a:xfrm>
            <a:off x="524595" y="2038266"/>
            <a:ext cx="4650774" cy="4581447"/>
          </a:xfrm>
          <a:custGeom>
            <a:avLst/>
            <a:gdLst/>
            <a:ahLst/>
            <a:cxnLst>
              <a:cxn ang="0">
                <a:pos x="wd2" y="hd2"/>
              </a:cxn>
              <a:cxn ang="5400000">
                <a:pos x="wd2" y="hd2"/>
              </a:cxn>
              <a:cxn ang="10800000">
                <a:pos x="wd2" y="hd2"/>
              </a:cxn>
              <a:cxn ang="16200000">
                <a:pos x="wd2" y="hd2"/>
              </a:cxn>
            </a:cxnLst>
            <a:rect l="0" t="0" r="r" b="b"/>
            <a:pathLst>
              <a:path w="20821" h="20880" extrusionOk="0">
                <a:moveTo>
                  <a:pt x="35" y="6439"/>
                </a:moveTo>
                <a:cubicBezTo>
                  <a:pt x="-84" y="5413"/>
                  <a:pt x="104" y="4360"/>
                  <a:pt x="547" y="3567"/>
                </a:cubicBezTo>
                <a:cubicBezTo>
                  <a:pt x="1041" y="2684"/>
                  <a:pt x="1789" y="2227"/>
                  <a:pt x="2546" y="2346"/>
                </a:cubicBezTo>
                <a:cubicBezTo>
                  <a:pt x="3129" y="1633"/>
                  <a:pt x="3847" y="1224"/>
                  <a:pt x="4595" y="1180"/>
                </a:cubicBezTo>
                <a:cubicBezTo>
                  <a:pt x="5109" y="1149"/>
                  <a:pt x="5642" y="1314"/>
                  <a:pt x="5974" y="1906"/>
                </a:cubicBezTo>
                <a:cubicBezTo>
                  <a:pt x="6082" y="2099"/>
                  <a:pt x="6161" y="2331"/>
                  <a:pt x="6287" y="2497"/>
                </a:cubicBezTo>
                <a:cubicBezTo>
                  <a:pt x="6562" y="2858"/>
                  <a:pt x="6962" y="2839"/>
                  <a:pt x="7288" y="2574"/>
                </a:cubicBezTo>
                <a:cubicBezTo>
                  <a:pt x="7648" y="2282"/>
                  <a:pt x="7891" y="1738"/>
                  <a:pt x="7936" y="1120"/>
                </a:cubicBezTo>
                <a:cubicBezTo>
                  <a:pt x="8574" y="-190"/>
                  <a:pt x="9814" y="-382"/>
                  <a:pt x="10612" y="707"/>
                </a:cubicBezTo>
                <a:cubicBezTo>
                  <a:pt x="10945" y="1161"/>
                  <a:pt x="11143" y="1800"/>
                  <a:pt x="11162" y="2480"/>
                </a:cubicBezTo>
                <a:cubicBezTo>
                  <a:pt x="12051" y="3013"/>
                  <a:pt x="13044" y="2967"/>
                  <a:pt x="13909" y="2352"/>
                </a:cubicBezTo>
                <a:cubicBezTo>
                  <a:pt x="14869" y="1671"/>
                  <a:pt x="15834" y="351"/>
                  <a:pt x="16780" y="1180"/>
                </a:cubicBezTo>
                <a:cubicBezTo>
                  <a:pt x="17301" y="1636"/>
                  <a:pt x="17505" y="2624"/>
                  <a:pt x="17252" y="3453"/>
                </a:cubicBezTo>
                <a:cubicBezTo>
                  <a:pt x="17594" y="3592"/>
                  <a:pt x="17924" y="3793"/>
                  <a:pt x="18234" y="4051"/>
                </a:cubicBezTo>
                <a:cubicBezTo>
                  <a:pt x="20622" y="6031"/>
                  <a:pt x="21516" y="10567"/>
                  <a:pt x="20239" y="14220"/>
                </a:cubicBezTo>
                <a:cubicBezTo>
                  <a:pt x="20261" y="14538"/>
                  <a:pt x="20261" y="14859"/>
                  <a:pt x="20239" y="15177"/>
                </a:cubicBezTo>
                <a:cubicBezTo>
                  <a:pt x="20007" y="18540"/>
                  <a:pt x="17781" y="20701"/>
                  <a:pt x="15680" y="19604"/>
                </a:cubicBezTo>
                <a:cubicBezTo>
                  <a:pt x="15491" y="19191"/>
                  <a:pt x="15181" y="18945"/>
                  <a:pt x="14851" y="18946"/>
                </a:cubicBezTo>
                <a:cubicBezTo>
                  <a:pt x="14151" y="18947"/>
                  <a:pt x="13701" y="19943"/>
                  <a:pt x="13100" y="20420"/>
                </a:cubicBezTo>
                <a:cubicBezTo>
                  <a:pt x="12221" y="21119"/>
                  <a:pt x="11137" y="20719"/>
                  <a:pt x="10567" y="19484"/>
                </a:cubicBezTo>
                <a:cubicBezTo>
                  <a:pt x="10108" y="19719"/>
                  <a:pt x="9649" y="19959"/>
                  <a:pt x="9191" y="20202"/>
                </a:cubicBezTo>
                <a:cubicBezTo>
                  <a:pt x="8234" y="20710"/>
                  <a:pt x="7205" y="21218"/>
                  <a:pt x="6283" y="20584"/>
                </a:cubicBezTo>
                <a:cubicBezTo>
                  <a:pt x="5290" y="19902"/>
                  <a:pt x="4810" y="18171"/>
                  <a:pt x="5182" y="16613"/>
                </a:cubicBezTo>
                <a:cubicBezTo>
                  <a:pt x="4364" y="17770"/>
                  <a:pt x="3148" y="17988"/>
                  <a:pt x="2175" y="17151"/>
                </a:cubicBezTo>
                <a:cubicBezTo>
                  <a:pt x="1320" y="16415"/>
                  <a:pt x="822" y="14993"/>
                  <a:pt x="898" y="13502"/>
                </a:cubicBezTo>
                <a:cubicBezTo>
                  <a:pt x="806" y="13006"/>
                  <a:pt x="720" y="12508"/>
                  <a:pt x="640" y="12007"/>
                </a:cubicBezTo>
                <a:cubicBezTo>
                  <a:pt x="350" y="10175"/>
                  <a:pt x="148" y="8314"/>
                  <a:pt x="35" y="6439"/>
                </a:cubicBezTo>
                <a:close/>
              </a:path>
            </a:pathLst>
          </a:cu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2400"/>
            </a:pPr>
            <a:endParaRPr/>
          </a:p>
        </p:txBody>
      </p:sp>
      <p:sp>
        <p:nvSpPr>
          <p:cNvPr id="10" name="Shape 332"/>
          <p:cNvSpPr/>
          <p:nvPr/>
        </p:nvSpPr>
        <p:spPr>
          <a:xfrm>
            <a:off x="2885148" y="2039414"/>
            <a:ext cx="1672346" cy="469901"/>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400" b="1" dirty="0"/>
              <a:t>Internet</a:t>
            </a:r>
          </a:p>
        </p:txBody>
      </p:sp>
      <p:pic>
        <p:nvPicPr>
          <p:cNvPr id="11" name="image1.tif"/>
          <p:cNvPicPr/>
          <p:nvPr/>
        </p:nvPicPr>
        <p:blipFill>
          <a:blip r:embed="rId2">
            <a:extLst/>
          </a:blip>
          <a:stretch>
            <a:fillRect/>
          </a:stretch>
        </p:blipFill>
        <p:spPr>
          <a:xfrm>
            <a:off x="7678615" y="3162399"/>
            <a:ext cx="751386" cy="751385"/>
          </a:xfrm>
          <a:prstGeom prst="rect">
            <a:avLst/>
          </a:prstGeom>
          <a:ln w="12700">
            <a:miter lim="400000"/>
          </a:ln>
        </p:spPr>
      </p:pic>
      <p:pic>
        <p:nvPicPr>
          <p:cNvPr id="12" name="image1.tif"/>
          <p:cNvPicPr/>
          <p:nvPr/>
        </p:nvPicPr>
        <p:blipFill>
          <a:blip r:embed="rId2">
            <a:extLst/>
          </a:blip>
          <a:stretch>
            <a:fillRect/>
          </a:stretch>
        </p:blipFill>
        <p:spPr>
          <a:xfrm>
            <a:off x="7678615" y="4192027"/>
            <a:ext cx="751386" cy="751386"/>
          </a:xfrm>
          <a:prstGeom prst="rect">
            <a:avLst/>
          </a:prstGeom>
          <a:ln w="12700">
            <a:miter lim="400000"/>
          </a:ln>
        </p:spPr>
      </p:pic>
      <p:pic>
        <p:nvPicPr>
          <p:cNvPr id="13" name="image1.tif"/>
          <p:cNvPicPr/>
          <p:nvPr/>
        </p:nvPicPr>
        <p:blipFill>
          <a:blip r:embed="rId2">
            <a:extLst/>
          </a:blip>
          <a:stretch>
            <a:fillRect/>
          </a:stretch>
        </p:blipFill>
        <p:spPr>
          <a:xfrm>
            <a:off x="7681949" y="5241199"/>
            <a:ext cx="751386" cy="751386"/>
          </a:xfrm>
          <a:prstGeom prst="rect">
            <a:avLst/>
          </a:prstGeom>
          <a:ln w="12700">
            <a:miter lim="400000"/>
          </a:ln>
        </p:spPr>
      </p:pic>
      <p:sp>
        <p:nvSpPr>
          <p:cNvPr id="14" name="Shape 336"/>
          <p:cNvSpPr/>
          <p:nvPr/>
        </p:nvSpPr>
        <p:spPr>
          <a:xfrm>
            <a:off x="7281403" y="6492658"/>
            <a:ext cx="1672346" cy="73866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400" dirty="0"/>
              <a:t>Web Servers</a:t>
            </a:r>
          </a:p>
        </p:txBody>
      </p:sp>
      <p:sp>
        <p:nvSpPr>
          <p:cNvPr id="15" name="Shape 337"/>
          <p:cNvSpPr/>
          <p:nvPr/>
        </p:nvSpPr>
        <p:spPr>
          <a:xfrm>
            <a:off x="3489415" y="3370710"/>
            <a:ext cx="2000548" cy="41036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000" b="1" dirty="0"/>
              <a:t>HTTP Requests</a:t>
            </a:r>
          </a:p>
        </p:txBody>
      </p:sp>
      <p:sp>
        <p:nvSpPr>
          <p:cNvPr id="16" name="Shape 338"/>
          <p:cNvSpPr/>
          <p:nvPr/>
        </p:nvSpPr>
        <p:spPr>
          <a:xfrm>
            <a:off x="5506188" y="2923632"/>
            <a:ext cx="1174597" cy="307777"/>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000" b="1" dirty="0"/>
              <a:t>Dispatch</a:t>
            </a:r>
          </a:p>
        </p:txBody>
      </p:sp>
      <p:sp>
        <p:nvSpPr>
          <p:cNvPr id="17" name="Shape 339"/>
          <p:cNvSpPr/>
          <p:nvPr/>
        </p:nvSpPr>
        <p:spPr>
          <a:xfrm>
            <a:off x="7218135" y="2460263"/>
            <a:ext cx="1672346" cy="307777"/>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r>
              <a:rPr sz="2000" dirty="0"/>
              <a:t>Web Layer</a:t>
            </a:r>
          </a:p>
        </p:txBody>
      </p:sp>
      <p:pic>
        <p:nvPicPr>
          <p:cNvPr id="18" name="image1.tif"/>
          <p:cNvPicPr/>
          <p:nvPr/>
        </p:nvPicPr>
        <p:blipFill>
          <a:blip r:embed="rId2">
            <a:extLst/>
          </a:blip>
          <a:stretch>
            <a:fillRect/>
          </a:stretch>
        </p:blipFill>
        <p:spPr>
          <a:xfrm>
            <a:off x="10131342" y="3325394"/>
            <a:ext cx="751386" cy="751386"/>
          </a:xfrm>
          <a:prstGeom prst="rect">
            <a:avLst/>
          </a:prstGeom>
          <a:ln w="12700">
            <a:miter lim="400000"/>
          </a:ln>
        </p:spPr>
      </p:pic>
      <p:pic>
        <p:nvPicPr>
          <p:cNvPr id="19" name="image1.tif"/>
          <p:cNvPicPr/>
          <p:nvPr/>
        </p:nvPicPr>
        <p:blipFill>
          <a:blip r:embed="rId2">
            <a:extLst/>
          </a:blip>
          <a:stretch>
            <a:fillRect/>
          </a:stretch>
        </p:blipFill>
        <p:spPr>
          <a:xfrm>
            <a:off x="10131342" y="4356133"/>
            <a:ext cx="751386" cy="751385"/>
          </a:xfrm>
          <a:prstGeom prst="rect">
            <a:avLst/>
          </a:prstGeom>
          <a:ln w="12700">
            <a:miter lim="400000"/>
          </a:ln>
        </p:spPr>
      </p:pic>
      <p:pic>
        <p:nvPicPr>
          <p:cNvPr id="20" name="image1.tif"/>
          <p:cNvPicPr/>
          <p:nvPr/>
        </p:nvPicPr>
        <p:blipFill>
          <a:blip r:embed="rId2">
            <a:extLst/>
          </a:blip>
          <a:stretch>
            <a:fillRect/>
          </a:stretch>
        </p:blipFill>
        <p:spPr>
          <a:xfrm>
            <a:off x="10131342" y="5386871"/>
            <a:ext cx="751386" cy="751386"/>
          </a:xfrm>
          <a:prstGeom prst="rect">
            <a:avLst/>
          </a:prstGeom>
          <a:ln w="12700">
            <a:miter lim="400000"/>
          </a:ln>
        </p:spPr>
      </p:pic>
      <p:pic>
        <p:nvPicPr>
          <p:cNvPr id="21" name="image1.tif"/>
          <p:cNvPicPr/>
          <p:nvPr/>
        </p:nvPicPr>
        <p:blipFill>
          <a:blip r:embed="rId2">
            <a:extLst/>
          </a:blip>
          <a:stretch>
            <a:fillRect/>
          </a:stretch>
        </p:blipFill>
        <p:spPr>
          <a:xfrm>
            <a:off x="11817779" y="3305923"/>
            <a:ext cx="751386" cy="751386"/>
          </a:xfrm>
          <a:prstGeom prst="rect">
            <a:avLst/>
          </a:prstGeom>
          <a:ln w="12700">
            <a:miter lim="400000"/>
          </a:ln>
        </p:spPr>
      </p:pic>
      <p:pic>
        <p:nvPicPr>
          <p:cNvPr id="22" name="image1.tif"/>
          <p:cNvPicPr/>
          <p:nvPr/>
        </p:nvPicPr>
        <p:blipFill>
          <a:blip r:embed="rId2">
            <a:extLst/>
          </a:blip>
          <a:stretch>
            <a:fillRect/>
          </a:stretch>
        </p:blipFill>
        <p:spPr>
          <a:xfrm>
            <a:off x="10978307" y="5397636"/>
            <a:ext cx="751386" cy="751386"/>
          </a:xfrm>
          <a:prstGeom prst="rect">
            <a:avLst/>
          </a:prstGeom>
          <a:ln w="12700">
            <a:miter lim="400000"/>
          </a:ln>
        </p:spPr>
      </p:pic>
      <p:pic>
        <p:nvPicPr>
          <p:cNvPr id="23" name="image1.tif"/>
          <p:cNvPicPr/>
          <p:nvPr/>
        </p:nvPicPr>
        <p:blipFill>
          <a:blip r:embed="rId2">
            <a:extLst/>
          </a:blip>
          <a:stretch>
            <a:fillRect/>
          </a:stretch>
        </p:blipFill>
        <p:spPr>
          <a:xfrm>
            <a:off x="11825272" y="4367748"/>
            <a:ext cx="751386" cy="751385"/>
          </a:xfrm>
          <a:prstGeom prst="rect">
            <a:avLst/>
          </a:prstGeom>
          <a:ln w="12700">
            <a:miter lim="400000"/>
          </a:ln>
        </p:spPr>
      </p:pic>
      <p:sp>
        <p:nvSpPr>
          <p:cNvPr id="24" name="Shape 346"/>
          <p:cNvSpPr/>
          <p:nvPr/>
        </p:nvSpPr>
        <p:spPr>
          <a:xfrm>
            <a:off x="10175841" y="2451182"/>
            <a:ext cx="2017631" cy="307777"/>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r>
              <a:rPr lang="en-US" sz="2000" dirty="0" smtClean="0"/>
              <a:t>Application </a:t>
            </a:r>
            <a:r>
              <a:rPr sz="2000" dirty="0" smtClean="0"/>
              <a:t>Layer</a:t>
            </a:r>
            <a:endParaRPr sz="2000" dirty="0"/>
          </a:p>
        </p:txBody>
      </p:sp>
      <p:sp>
        <p:nvSpPr>
          <p:cNvPr id="25" name="Shape 347"/>
          <p:cNvSpPr/>
          <p:nvPr/>
        </p:nvSpPr>
        <p:spPr>
          <a:xfrm>
            <a:off x="8504114" y="4425550"/>
            <a:ext cx="1530555" cy="552670"/>
          </a:xfrm>
          <a:prstGeom prst="leftRightArrow">
            <a:avLst>
              <a:gd name="adj1" fmla="val 37205"/>
              <a:gd name="adj2" fmla="val 53526"/>
            </a:avLst>
          </a:prstGeom>
          <a:gradFill>
            <a:gsLst>
              <a:gs pos="0">
                <a:srgbClr val="0265C0"/>
              </a:gs>
              <a:gs pos="100000">
                <a:srgbClr val="FFFFFF"/>
              </a:gs>
            </a:gsLst>
            <a:lin ang="5400000"/>
          </a:gradFill>
          <a:ln w="25400">
            <a:solidFill>
              <a:srgbClr val="0365C0"/>
            </a:solidFill>
          </a:ln>
          <a:effectLst>
            <a:outerShdw blurRad="38100" dist="25400" dir="5400000" rotWithShape="0">
              <a:srgbClr val="000000">
                <a:alpha val="50000"/>
              </a:srgbClr>
            </a:outerShdw>
          </a:effectLst>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endParaRPr/>
          </a:p>
        </p:txBody>
      </p:sp>
      <p:sp>
        <p:nvSpPr>
          <p:cNvPr id="26" name="Shape 348"/>
          <p:cNvSpPr/>
          <p:nvPr/>
        </p:nvSpPr>
        <p:spPr>
          <a:xfrm>
            <a:off x="8560432" y="3711138"/>
            <a:ext cx="1493845" cy="615553"/>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000" dirty="0"/>
              <a:t>Internal Protocols</a:t>
            </a:r>
          </a:p>
        </p:txBody>
      </p:sp>
      <p:sp>
        <p:nvSpPr>
          <p:cNvPr id="27" name="Shape 349"/>
          <p:cNvSpPr/>
          <p:nvPr/>
        </p:nvSpPr>
        <p:spPr>
          <a:xfrm>
            <a:off x="952500" y="2782995"/>
            <a:ext cx="1672347" cy="307777"/>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r>
              <a:rPr sz="2000" dirty="0"/>
              <a:t>Client Layer</a:t>
            </a:r>
          </a:p>
        </p:txBody>
      </p:sp>
      <p:sp>
        <p:nvSpPr>
          <p:cNvPr id="28" name="Shape 350"/>
          <p:cNvSpPr/>
          <p:nvPr/>
        </p:nvSpPr>
        <p:spPr>
          <a:xfrm>
            <a:off x="10323892" y="6649094"/>
            <a:ext cx="1672346" cy="73866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400" dirty="0"/>
              <a:t>Back-end Servers</a:t>
            </a:r>
          </a:p>
        </p:txBody>
      </p:sp>
      <p:sp>
        <p:nvSpPr>
          <p:cNvPr id="29" name="Shape 351"/>
          <p:cNvSpPr/>
          <p:nvPr/>
        </p:nvSpPr>
        <p:spPr>
          <a:xfrm>
            <a:off x="1099868" y="6877253"/>
            <a:ext cx="4337477" cy="1107996"/>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400" dirty="0"/>
              <a:t>HTML, CSS, </a:t>
            </a:r>
            <a:r>
              <a:rPr sz="2400" dirty="0" err="1"/>
              <a:t>Javascript</a:t>
            </a:r>
            <a:r>
              <a:rPr sz="2400" dirty="0"/>
              <a:t>, Bootstrap, </a:t>
            </a:r>
            <a:r>
              <a:rPr sz="2400" dirty="0" err="1"/>
              <a:t>JQuery</a:t>
            </a:r>
            <a:r>
              <a:rPr sz="2400" dirty="0"/>
              <a:t>, Angular, </a:t>
            </a:r>
            <a:r>
              <a:rPr sz="2400" dirty="0" err="1"/>
              <a:t>Reactjs</a:t>
            </a:r>
            <a:r>
              <a:rPr sz="2400" dirty="0"/>
              <a:t> …</a:t>
            </a:r>
          </a:p>
        </p:txBody>
      </p:sp>
      <p:sp>
        <p:nvSpPr>
          <p:cNvPr id="30" name="Shape 352"/>
          <p:cNvSpPr/>
          <p:nvPr/>
        </p:nvSpPr>
        <p:spPr>
          <a:xfrm>
            <a:off x="7281403" y="7375429"/>
            <a:ext cx="1816051" cy="73866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1600" dirty="0"/>
              <a:t>Tomcat, Apache, PHP, JSP, Ruby on Rails …</a:t>
            </a:r>
          </a:p>
        </p:txBody>
      </p:sp>
      <p:sp>
        <p:nvSpPr>
          <p:cNvPr id="31" name="Shape 353"/>
          <p:cNvSpPr/>
          <p:nvPr/>
        </p:nvSpPr>
        <p:spPr>
          <a:xfrm>
            <a:off x="10180187" y="7604521"/>
            <a:ext cx="1816051" cy="73866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0" tIns="0" rIns="0" bIns="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1600" dirty="0" err="1"/>
              <a:t>MySql</a:t>
            </a:r>
            <a:r>
              <a:rPr sz="1600" dirty="0"/>
              <a:t>, </a:t>
            </a:r>
            <a:r>
              <a:rPr sz="1600" dirty="0" err="1"/>
              <a:t>ActiveMQ</a:t>
            </a:r>
            <a:r>
              <a:rPr sz="1600" dirty="0"/>
              <a:t>, </a:t>
            </a:r>
            <a:r>
              <a:rPr sz="1600" dirty="0" err="1"/>
              <a:t>Memcached</a:t>
            </a:r>
            <a:r>
              <a:rPr sz="1600" dirty="0"/>
              <a:t>, </a:t>
            </a:r>
            <a:r>
              <a:rPr sz="1600" dirty="0" err="1"/>
              <a:t>Redis</a:t>
            </a:r>
            <a:r>
              <a:rPr sz="1600" dirty="0"/>
              <a:t> …</a:t>
            </a:r>
          </a:p>
        </p:txBody>
      </p:sp>
      <p:sp>
        <p:nvSpPr>
          <p:cNvPr id="32" name="Shape 354"/>
          <p:cNvSpPr/>
          <p:nvPr/>
        </p:nvSpPr>
        <p:spPr>
          <a:xfrm>
            <a:off x="3383930" y="3788913"/>
            <a:ext cx="2325256" cy="59567"/>
          </a:xfrm>
          <a:prstGeom prst="line">
            <a:avLst/>
          </a:prstGeom>
          <a:ln w="25400">
            <a:solidFill>
              <a:srgbClr val="0365C0"/>
            </a:solidFill>
            <a:tailEnd type="triangle"/>
          </a:ln>
          <a:effectLst>
            <a:outerShdw blurRad="38100" dist="25400" dir="5400000" rotWithShape="0">
              <a:srgbClr val="000000">
                <a:alpha val="50000"/>
              </a:srgbClr>
            </a:outerShdw>
          </a:effectLst>
        </p:spPr>
        <p:txBody>
          <a:bodyPr lIns="45718" tIns="45718" rIns="45718" bIns="45718"/>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lgn="l" defTabSz="457200">
              <a:defRPr sz="1200">
                <a:latin typeface="+mn-lt"/>
                <a:ea typeface="+mn-ea"/>
                <a:cs typeface="+mn-cs"/>
                <a:sym typeface="Helvetica"/>
              </a:defRPr>
            </a:pPr>
            <a:endParaRPr/>
          </a:p>
        </p:txBody>
      </p:sp>
      <p:sp>
        <p:nvSpPr>
          <p:cNvPr id="33" name="Shape 355"/>
          <p:cNvSpPr/>
          <p:nvPr/>
        </p:nvSpPr>
        <p:spPr>
          <a:xfrm>
            <a:off x="5747487" y="3850170"/>
            <a:ext cx="853750" cy="1"/>
          </a:xfrm>
          <a:prstGeom prst="line">
            <a:avLst/>
          </a:prstGeom>
          <a:ln w="25400">
            <a:solidFill>
              <a:srgbClr val="0365C0"/>
            </a:solidFill>
            <a:custDash>
              <a:ds d="200000" sp="200000"/>
            </a:custDash>
            <a:miter lim="400000"/>
            <a:tailEnd type="triangle"/>
          </a:ln>
          <a:effectLst>
            <a:outerShdw blurRad="38100" dist="25400" dir="5400000" rotWithShape="0">
              <a:srgbClr val="000000">
                <a:alpha val="50000"/>
              </a:srgbClr>
            </a:outerShdw>
          </a:effectLst>
        </p:spPr>
        <p:txBody>
          <a:bodyPr lIns="0" tIns="0" rIns="0" bIns="0"/>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lgn="l" defTabSz="457200">
              <a:defRPr sz="1200">
                <a:latin typeface="+mn-lt"/>
                <a:ea typeface="+mn-ea"/>
                <a:cs typeface="+mn-cs"/>
                <a:sym typeface="Helvetica"/>
              </a:defRPr>
            </a:pPr>
            <a:endParaRPr/>
          </a:p>
        </p:txBody>
      </p:sp>
      <p:sp>
        <p:nvSpPr>
          <p:cNvPr id="34" name="Shape 356"/>
          <p:cNvSpPr/>
          <p:nvPr/>
        </p:nvSpPr>
        <p:spPr>
          <a:xfrm>
            <a:off x="6626712" y="3870424"/>
            <a:ext cx="874406" cy="458566"/>
          </a:xfrm>
          <a:prstGeom prst="line">
            <a:avLst/>
          </a:prstGeom>
          <a:ln w="25400">
            <a:solidFill>
              <a:srgbClr val="0365C0"/>
            </a:solidFill>
            <a:tailEnd type="triangle"/>
          </a:ln>
          <a:effectLst>
            <a:outerShdw blurRad="38100" dist="25400" dir="5400000" rotWithShape="0">
              <a:srgbClr val="000000">
                <a:alpha val="50000"/>
              </a:srgbClr>
            </a:outerShdw>
          </a:effectLst>
        </p:spPr>
        <p:txBody>
          <a:bodyPr lIns="45718" tIns="45718" rIns="45718" bIns="45718"/>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lgn="l" defTabSz="457200">
              <a:defRPr sz="1200">
                <a:latin typeface="+mn-lt"/>
                <a:ea typeface="+mn-ea"/>
                <a:cs typeface="+mn-cs"/>
                <a:sym typeface="Helvetica"/>
              </a:defRPr>
            </a:pPr>
            <a:endParaRPr/>
          </a:p>
        </p:txBody>
      </p:sp>
      <p:sp>
        <p:nvSpPr>
          <p:cNvPr id="35" name="Shape 357"/>
          <p:cNvSpPr/>
          <p:nvPr/>
        </p:nvSpPr>
        <p:spPr>
          <a:xfrm flipH="1">
            <a:off x="6611132" y="4590213"/>
            <a:ext cx="878170" cy="81442"/>
          </a:xfrm>
          <a:prstGeom prst="line">
            <a:avLst/>
          </a:prstGeom>
          <a:ln w="25400">
            <a:solidFill>
              <a:srgbClr val="C82506"/>
            </a:solidFill>
            <a:tailEnd type="triangle"/>
          </a:ln>
          <a:effectLst>
            <a:outerShdw blurRad="38100" dist="25400" dir="5400000" rotWithShape="0">
              <a:srgbClr val="000000">
                <a:alpha val="50000"/>
              </a:srgbClr>
            </a:outerShdw>
          </a:effectLst>
        </p:spPr>
        <p:txBody>
          <a:bodyPr lIns="0" tIns="0" rIns="0" bIns="0"/>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lgn="l" defTabSz="457200">
              <a:defRPr sz="1200">
                <a:latin typeface="+mn-lt"/>
                <a:ea typeface="+mn-ea"/>
                <a:cs typeface="+mn-cs"/>
                <a:sym typeface="Helvetica"/>
              </a:defRPr>
            </a:pPr>
            <a:endParaRPr/>
          </a:p>
        </p:txBody>
      </p:sp>
      <p:sp>
        <p:nvSpPr>
          <p:cNvPr id="36" name="Shape 358"/>
          <p:cNvSpPr/>
          <p:nvPr/>
        </p:nvSpPr>
        <p:spPr>
          <a:xfrm>
            <a:off x="3376307" y="4630934"/>
            <a:ext cx="1857881" cy="718145"/>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a:pPr>
            <a:r>
              <a:rPr sz="2000" b="1" dirty="0">
                <a:latin typeface="+mn-lt"/>
                <a:ea typeface="+mn-ea"/>
                <a:cs typeface="+mn-cs"/>
                <a:sym typeface="Helvetica"/>
              </a:rPr>
              <a:t>HTML, JSON, </a:t>
            </a:r>
          </a:p>
          <a:p>
            <a:pPr lvl="0">
              <a:defRPr sz="1800"/>
            </a:pPr>
            <a:r>
              <a:rPr lang="en-US" sz="2000" b="1" dirty="0" smtClean="0">
                <a:latin typeface="+mn-lt"/>
                <a:ea typeface="+mn-ea"/>
                <a:cs typeface="+mn-cs"/>
                <a:sym typeface="Helvetica"/>
              </a:rPr>
              <a:t>CSS, J</a:t>
            </a:r>
            <a:r>
              <a:rPr sz="2000" b="1" dirty="0" smtClean="0">
                <a:latin typeface="+mn-lt"/>
                <a:ea typeface="+mn-ea"/>
                <a:cs typeface="+mn-cs"/>
                <a:sym typeface="Helvetica"/>
              </a:rPr>
              <a:t>ava</a:t>
            </a:r>
            <a:r>
              <a:rPr lang="en-US" sz="2000" b="1" dirty="0" smtClean="0">
                <a:latin typeface="+mn-lt"/>
                <a:ea typeface="+mn-ea"/>
                <a:cs typeface="+mn-cs"/>
                <a:sym typeface="Helvetica"/>
              </a:rPr>
              <a:t>S</a:t>
            </a:r>
            <a:r>
              <a:rPr sz="2000" b="1" dirty="0" smtClean="0">
                <a:latin typeface="+mn-lt"/>
                <a:ea typeface="+mn-ea"/>
                <a:cs typeface="+mn-cs"/>
                <a:sym typeface="Helvetica"/>
              </a:rPr>
              <a:t>cript</a:t>
            </a:r>
            <a:r>
              <a:rPr sz="2000" b="1" dirty="0">
                <a:latin typeface="+mn-lt"/>
                <a:ea typeface="+mn-ea"/>
                <a:cs typeface="+mn-cs"/>
                <a:sym typeface="Helvetica"/>
              </a:rPr>
              <a:t>…</a:t>
            </a:r>
          </a:p>
        </p:txBody>
      </p:sp>
      <p:grpSp>
        <p:nvGrpSpPr>
          <p:cNvPr id="43" name="Group 42"/>
          <p:cNvGrpSpPr/>
          <p:nvPr/>
        </p:nvGrpSpPr>
        <p:grpSpPr>
          <a:xfrm>
            <a:off x="854895" y="3267113"/>
            <a:ext cx="2529034" cy="1844380"/>
            <a:chOff x="3000861" y="3350639"/>
            <a:chExt cx="1199996" cy="875136"/>
          </a:xfrm>
        </p:grpSpPr>
        <p:sp>
          <p:nvSpPr>
            <p:cNvPr id="8" name="Shape 330"/>
            <p:cNvSpPr/>
            <p:nvPr/>
          </p:nvSpPr>
          <p:spPr>
            <a:xfrm>
              <a:off x="3000861" y="3350639"/>
              <a:ext cx="1199996" cy="875136"/>
            </a:xfrm>
            <a:prstGeom prst="roundRect">
              <a:avLst>
                <a:gd name="adj" fmla="val 33527"/>
              </a:avLst>
            </a:prstGeom>
            <a:gradFill>
              <a:gsLst>
                <a:gs pos="0">
                  <a:srgbClr val="F2FEDF">
                    <a:alpha val="93864"/>
                  </a:srgbClr>
                </a:gs>
                <a:gs pos="100000">
                  <a:srgbClr val="C7EA8F">
                    <a:alpha val="93864"/>
                  </a:srgbClr>
                </a:gs>
              </a:gsLst>
              <a:lin ang="5400000"/>
            </a:gradFill>
            <a:ln w="19050">
              <a:solidFill>
                <a:srgbClr val="B7CF87">
                  <a:alpha val="93864"/>
                </a:srgbClr>
              </a:solidFill>
              <a:round/>
            </a:ln>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2400"/>
              </a:pPr>
              <a:endParaRPr/>
            </a:p>
          </p:txBody>
        </p:sp>
        <p:pic>
          <p:nvPicPr>
            <p:cNvPr id="9" name="pasted-image.tif"/>
            <p:cNvPicPr/>
            <p:nvPr/>
          </p:nvPicPr>
          <p:blipFill>
            <a:blip r:embed="rId3">
              <a:extLst/>
            </a:blip>
            <a:stretch>
              <a:fillRect/>
            </a:stretch>
          </p:blipFill>
          <p:spPr>
            <a:xfrm>
              <a:off x="3354713" y="3640620"/>
              <a:ext cx="437324" cy="419102"/>
            </a:xfrm>
            <a:prstGeom prst="rect">
              <a:avLst/>
            </a:prstGeom>
            <a:ln w="12700">
              <a:miter lim="400000"/>
            </a:ln>
          </p:spPr>
        </p:pic>
        <p:sp>
          <p:nvSpPr>
            <p:cNvPr id="37" name="Shape 359"/>
            <p:cNvSpPr/>
            <p:nvPr/>
          </p:nvSpPr>
          <p:spPr>
            <a:xfrm>
              <a:off x="3183944" y="3439624"/>
              <a:ext cx="778860" cy="194715"/>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2000" dirty="0"/>
                <a:t>Web Browser</a:t>
              </a:r>
            </a:p>
          </p:txBody>
        </p:sp>
      </p:grpSp>
      <p:sp>
        <p:nvSpPr>
          <p:cNvPr id="38" name="Shape 360"/>
          <p:cNvSpPr/>
          <p:nvPr/>
        </p:nvSpPr>
        <p:spPr>
          <a:xfrm>
            <a:off x="2183933" y="5309083"/>
            <a:ext cx="1199996" cy="875136"/>
          </a:xfrm>
          <a:prstGeom prst="roundRect">
            <a:avLst>
              <a:gd name="adj" fmla="val 33527"/>
            </a:avLst>
          </a:prstGeom>
          <a:gradFill>
            <a:gsLst>
              <a:gs pos="0">
                <a:srgbClr val="F2FEDF">
                  <a:alpha val="93864"/>
                </a:srgbClr>
              </a:gs>
              <a:gs pos="100000">
                <a:srgbClr val="C7EA8F">
                  <a:alpha val="93864"/>
                </a:srgbClr>
              </a:gs>
            </a:gsLst>
            <a:lin ang="5400000"/>
          </a:gradFill>
          <a:ln w="19050">
            <a:solidFill>
              <a:srgbClr val="B7CF87">
                <a:alpha val="93864"/>
              </a:srgbClr>
            </a:solidFill>
            <a:round/>
          </a:ln>
        </p:spPr>
        <p:txBody>
          <a:bodyPr lIns="0" tIns="0" rIns="0" bIns="0" anchor="ct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2400"/>
            </a:pPr>
            <a:endParaRPr/>
          </a:p>
        </p:txBody>
      </p:sp>
      <p:pic>
        <p:nvPicPr>
          <p:cNvPr id="39" name="pasted-image.tif"/>
          <p:cNvPicPr/>
          <p:nvPr/>
        </p:nvPicPr>
        <p:blipFill>
          <a:blip r:embed="rId3">
            <a:extLst/>
          </a:blip>
          <a:stretch>
            <a:fillRect/>
          </a:stretch>
        </p:blipFill>
        <p:spPr>
          <a:xfrm>
            <a:off x="2537785" y="5599063"/>
            <a:ext cx="437324" cy="419102"/>
          </a:xfrm>
          <a:prstGeom prst="rect">
            <a:avLst/>
          </a:prstGeom>
          <a:ln w="12700">
            <a:miter lim="400000"/>
          </a:ln>
        </p:spPr>
      </p:pic>
      <p:sp>
        <p:nvSpPr>
          <p:cNvPr id="40" name="Shape 362"/>
          <p:cNvSpPr/>
          <p:nvPr/>
        </p:nvSpPr>
        <p:spPr>
          <a:xfrm>
            <a:off x="2244288" y="5351797"/>
            <a:ext cx="1024319" cy="287258"/>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defRPr sz="1800" b="0"/>
            </a:pPr>
            <a:r>
              <a:rPr sz="1200" dirty="0"/>
              <a:t>Web Browser</a:t>
            </a:r>
          </a:p>
        </p:txBody>
      </p:sp>
      <p:sp>
        <p:nvSpPr>
          <p:cNvPr id="41" name="Shape 363"/>
          <p:cNvSpPr/>
          <p:nvPr/>
        </p:nvSpPr>
        <p:spPr>
          <a:xfrm flipH="1">
            <a:off x="5686499" y="4691996"/>
            <a:ext cx="853750" cy="1"/>
          </a:xfrm>
          <a:prstGeom prst="line">
            <a:avLst/>
          </a:prstGeom>
          <a:ln w="25400">
            <a:solidFill>
              <a:srgbClr val="C82506"/>
            </a:solidFill>
            <a:custDash>
              <a:ds d="200000" sp="200000"/>
            </a:custDash>
            <a:miter lim="400000"/>
            <a:tailEnd type="triangle"/>
          </a:ln>
          <a:effectLst>
            <a:outerShdw blurRad="38100" dist="25400" dir="5400000" rotWithShape="0">
              <a:srgbClr val="000000">
                <a:alpha val="50000"/>
              </a:srgbClr>
            </a:outerShdw>
          </a:effectLst>
        </p:spPr>
        <p:txBody>
          <a:bodyPr lIns="0" tIns="0" rIns="0" bIns="0"/>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lgn="l" defTabSz="457200">
              <a:defRPr sz="1200">
                <a:latin typeface="+mn-lt"/>
                <a:ea typeface="+mn-ea"/>
                <a:cs typeface="+mn-cs"/>
                <a:sym typeface="Helvetica"/>
              </a:defRPr>
            </a:pPr>
            <a:endParaRPr/>
          </a:p>
        </p:txBody>
      </p:sp>
      <p:sp>
        <p:nvSpPr>
          <p:cNvPr id="42" name="Shape 364"/>
          <p:cNvSpPr/>
          <p:nvPr/>
        </p:nvSpPr>
        <p:spPr>
          <a:xfrm flipH="1" flipV="1">
            <a:off x="3372295" y="4192027"/>
            <a:ext cx="2332467" cy="490463"/>
          </a:xfrm>
          <a:prstGeom prst="line">
            <a:avLst/>
          </a:prstGeom>
          <a:ln w="25400">
            <a:solidFill>
              <a:srgbClr val="C82506"/>
            </a:solidFill>
            <a:tailEnd type="triangle"/>
          </a:ln>
          <a:effectLst>
            <a:outerShdw blurRad="38100" dist="25400" dir="5400000" rotWithShape="0">
              <a:srgbClr val="000000">
                <a:alpha val="50000"/>
              </a:srgbClr>
            </a:outerShdw>
          </a:effectLst>
        </p:spPr>
        <p:txBody>
          <a:bodyPr lIns="0" tIns="0" rIns="0" bIns="0"/>
          <a:lstStyle>
            <a:lvl1pPr algn="ctr" defTabSz="584200">
              <a:defRPr sz="3600">
                <a:latin typeface="Helvetica Light"/>
                <a:ea typeface="Helvetica Light"/>
                <a:cs typeface="Helvetica Light"/>
                <a:sym typeface="Helvetica Light"/>
              </a:defRPr>
            </a:lvl1pPr>
            <a:lvl2pPr algn="ctr" defTabSz="584200">
              <a:defRPr sz="3600">
                <a:latin typeface="Helvetica Light"/>
                <a:ea typeface="Helvetica Light"/>
                <a:cs typeface="Helvetica Light"/>
                <a:sym typeface="Helvetica Light"/>
              </a:defRPr>
            </a:lvl2pPr>
            <a:lvl3pPr algn="ctr" defTabSz="584200">
              <a:defRPr sz="3600">
                <a:latin typeface="Helvetica Light"/>
                <a:ea typeface="Helvetica Light"/>
                <a:cs typeface="Helvetica Light"/>
                <a:sym typeface="Helvetica Light"/>
              </a:defRPr>
            </a:lvl3pPr>
            <a:lvl4pPr algn="ctr" defTabSz="584200">
              <a:defRPr sz="3600">
                <a:latin typeface="Helvetica Light"/>
                <a:ea typeface="Helvetica Light"/>
                <a:cs typeface="Helvetica Light"/>
                <a:sym typeface="Helvetica Light"/>
              </a:defRPr>
            </a:lvl4pPr>
            <a:lvl5pPr algn="ctr" defTabSz="584200">
              <a:defRPr sz="3600">
                <a:latin typeface="Helvetica Light"/>
                <a:ea typeface="Helvetica Light"/>
                <a:cs typeface="Helvetica Light"/>
                <a:sym typeface="Helvetica Light"/>
              </a:defRPr>
            </a:lvl5pPr>
            <a:lvl6pPr algn="ctr" defTabSz="584200">
              <a:defRPr sz="3600">
                <a:latin typeface="Helvetica Light"/>
                <a:ea typeface="Helvetica Light"/>
                <a:cs typeface="Helvetica Light"/>
                <a:sym typeface="Helvetica Light"/>
              </a:defRPr>
            </a:lvl6pPr>
            <a:lvl7pPr algn="ctr" defTabSz="584200">
              <a:defRPr sz="3600">
                <a:latin typeface="Helvetica Light"/>
                <a:ea typeface="Helvetica Light"/>
                <a:cs typeface="Helvetica Light"/>
                <a:sym typeface="Helvetica Light"/>
              </a:defRPr>
            </a:lvl7pPr>
            <a:lvl8pPr algn="ctr" defTabSz="584200">
              <a:defRPr sz="3600">
                <a:latin typeface="Helvetica Light"/>
                <a:ea typeface="Helvetica Light"/>
                <a:cs typeface="Helvetica Light"/>
                <a:sym typeface="Helvetica Light"/>
              </a:defRPr>
            </a:lvl8pPr>
            <a:lvl9pPr algn="ctr" defTabSz="584200">
              <a:defRPr sz="3600">
                <a:latin typeface="Helvetica Light"/>
                <a:ea typeface="Helvetica Light"/>
                <a:cs typeface="Helvetica Light"/>
                <a:sym typeface="Helvetica Light"/>
              </a:defRPr>
            </a:lvl9pPr>
          </a:lstStyle>
          <a:p>
            <a:pPr lvl="0" algn="l" defTabSz="457200">
              <a:defRPr sz="1200">
                <a:latin typeface="+mn-lt"/>
                <a:ea typeface="+mn-ea"/>
                <a:cs typeface="+mn-cs"/>
                <a:sym typeface="Helvetica"/>
              </a:defRPr>
            </a:pPr>
            <a:endParaRPr/>
          </a:p>
        </p:txBody>
      </p:sp>
      <p:pic>
        <p:nvPicPr>
          <p:cNvPr id="44" name="image1.tif"/>
          <p:cNvPicPr/>
          <p:nvPr/>
        </p:nvPicPr>
        <p:blipFill>
          <a:blip r:embed="rId2">
            <a:extLst/>
          </a:blip>
          <a:stretch>
            <a:fillRect/>
          </a:stretch>
        </p:blipFill>
        <p:spPr>
          <a:xfrm>
            <a:off x="10977214" y="3305923"/>
            <a:ext cx="751386" cy="751386"/>
          </a:xfrm>
          <a:prstGeom prst="rect">
            <a:avLst/>
          </a:prstGeom>
          <a:ln w="12700">
            <a:miter lim="400000"/>
          </a:ln>
        </p:spPr>
      </p:pic>
      <p:pic>
        <p:nvPicPr>
          <p:cNvPr id="45" name="image1.tif"/>
          <p:cNvPicPr/>
          <p:nvPr/>
        </p:nvPicPr>
        <p:blipFill>
          <a:blip r:embed="rId2">
            <a:extLst/>
          </a:blip>
          <a:stretch>
            <a:fillRect/>
          </a:stretch>
        </p:blipFill>
        <p:spPr>
          <a:xfrm>
            <a:off x="11825272" y="5397636"/>
            <a:ext cx="751386" cy="751386"/>
          </a:xfrm>
          <a:prstGeom prst="rect">
            <a:avLst/>
          </a:prstGeom>
          <a:ln w="12700">
            <a:miter lim="400000"/>
          </a:ln>
        </p:spPr>
      </p:pic>
      <p:pic>
        <p:nvPicPr>
          <p:cNvPr id="46" name="image1.tif"/>
          <p:cNvPicPr/>
          <p:nvPr/>
        </p:nvPicPr>
        <p:blipFill>
          <a:blip r:embed="rId2">
            <a:extLst/>
          </a:blip>
          <a:stretch>
            <a:fillRect/>
          </a:stretch>
        </p:blipFill>
        <p:spPr>
          <a:xfrm>
            <a:off x="10977214" y="4351853"/>
            <a:ext cx="751386" cy="751385"/>
          </a:xfrm>
          <a:prstGeom prst="rect">
            <a:avLst/>
          </a:prstGeom>
          <a:ln w="12700">
            <a:miter lim="400000"/>
          </a:ln>
        </p:spPr>
      </p:pic>
      <p:sp>
        <p:nvSpPr>
          <p:cNvPr id="47" name="TextBox 46"/>
          <p:cNvSpPr txBox="1"/>
          <p:nvPr/>
        </p:nvSpPr>
        <p:spPr>
          <a:xfrm>
            <a:off x="9598471" y="8315046"/>
            <a:ext cx="2757486" cy="1200329"/>
          </a:xfrm>
          <a:prstGeom prst="rect">
            <a:avLst/>
          </a:prstGeom>
          <a:noFill/>
        </p:spPr>
        <p:txBody>
          <a:bodyPr wrap="none" rtlCol="0">
            <a:spAutoFit/>
          </a:bodyPr>
          <a:lstStyle/>
          <a:p>
            <a:r>
              <a:rPr lang="en-US" dirty="0" smtClean="0"/>
              <a:t>Session State </a:t>
            </a:r>
            <a:br>
              <a:rPr lang="en-US" dirty="0" smtClean="0"/>
            </a:br>
            <a:r>
              <a:rPr lang="en-US" dirty="0" smtClean="0"/>
              <a:t>Replication</a:t>
            </a:r>
            <a:endParaRPr lang="en-US" dirty="0"/>
          </a:p>
        </p:txBody>
      </p:sp>
      <p:sp>
        <p:nvSpPr>
          <p:cNvPr id="48" name="Slide Number Placeholder 47"/>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4029139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p:txBody>
          <a:bodyPr/>
          <a:lstStyle/>
          <a:p>
            <a:r>
              <a:rPr lang="en-US" smtClean="0"/>
              <a:t>CloudBrowser 2.0 Architecture</a:t>
            </a:r>
            <a:endParaRPr lang="en-US" dirty="0"/>
          </a:p>
        </p:txBody>
      </p:sp>
      <p:sp>
        <p:nvSpPr>
          <p:cNvPr id="4" name="Text Placeholder 3"/>
          <p:cNvSpPr>
            <a:spLocks noGrp="1"/>
          </p:cNvSpPr>
          <p:nvPr>
            <p:ph type="body" idx="1"/>
          </p:nvPr>
        </p:nvSpPr>
        <p:spPr/>
        <p:txBody>
          <a:bodyPr/>
          <a:lstStyle/>
          <a:p>
            <a:endParaRPr lang="en-US"/>
          </a:p>
        </p:txBody>
      </p:sp>
      <p:sp>
        <p:nvSpPr>
          <p:cNvPr id="239" name="Shape 239"/>
          <p:cNvSpPr>
            <a:spLocks noGrp="1"/>
          </p:cNvSpPr>
          <p:nvPr>
            <p:ph type="sldNum" sz="quarter" idx="2"/>
          </p:nvPr>
        </p:nvSpPr>
        <p:spPr/>
        <p:txBody>
          <a:bodyPr/>
          <a:lstStyle/>
          <a:p>
            <a:fld id="{86CB4B4D-7CA3-9044-876B-883B54F8677D}" type="slidenum">
              <a:rPr lang="en-US" smtClean="0"/>
              <a:pPr/>
              <a:t>18</a:t>
            </a:fld>
            <a:endParaRPr lang="en-US"/>
          </a:p>
        </p:txBody>
      </p:sp>
      <p:pic>
        <p:nvPicPr>
          <p:cNvPr id="240" name="pasted-image.png"/>
          <p:cNvPicPr>
            <a:picLocks noChangeAspect="1"/>
          </p:cNvPicPr>
          <p:nvPr/>
        </p:nvPicPr>
        <p:blipFill>
          <a:blip r:embed="rId3">
            <a:extLst/>
          </a:blip>
          <a:stretch>
            <a:fillRect/>
          </a:stretch>
        </p:blipFill>
        <p:spPr>
          <a:xfrm>
            <a:off x="0" y="1385919"/>
            <a:ext cx="13004800" cy="698176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p:txBody>
          <a:bodyPr>
            <a:normAutofit fontScale="90000"/>
          </a:bodyPr>
          <a:lstStyle/>
          <a:p>
            <a:r>
              <a:rPr lang="en-US" smtClean="0"/>
              <a:t>CloudBrowser2.0 — Request Dispatch</a:t>
            </a:r>
            <a:endParaRPr lang="en-US" dirty="0"/>
          </a:p>
        </p:txBody>
      </p:sp>
      <p:sp>
        <p:nvSpPr>
          <p:cNvPr id="4" name="Text Placeholder 3"/>
          <p:cNvSpPr>
            <a:spLocks noGrp="1"/>
          </p:cNvSpPr>
          <p:nvPr>
            <p:ph type="body" idx="1"/>
          </p:nvPr>
        </p:nvSpPr>
        <p:spPr/>
        <p:txBody>
          <a:bodyPr/>
          <a:lstStyle/>
          <a:p>
            <a:endParaRPr lang="en-US"/>
          </a:p>
        </p:txBody>
      </p:sp>
      <p:sp>
        <p:nvSpPr>
          <p:cNvPr id="245" name="Shape 245"/>
          <p:cNvSpPr>
            <a:spLocks noGrp="1"/>
          </p:cNvSpPr>
          <p:nvPr>
            <p:ph type="sldNum" sz="quarter" idx="2"/>
          </p:nvPr>
        </p:nvSpPr>
        <p:spPr/>
        <p:txBody>
          <a:bodyPr/>
          <a:lstStyle/>
          <a:p>
            <a:fld id="{86CB4B4D-7CA3-9044-876B-883B54F8677D}" type="slidenum">
              <a:rPr lang="en-US" smtClean="0"/>
              <a:pPr/>
              <a:t>19</a:t>
            </a:fld>
            <a:endParaRPr lang="en-US"/>
          </a:p>
        </p:txBody>
      </p:sp>
      <p:grpSp>
        <p:nvGrpSpPr>
          <p:cNvPr id="248" name="Group 248"/>
          <p:cNvGrpSpPr/>
          <p:nvPr/>
        </p:nvGrpSpPr>
        <p:grpSpPr>
          <a:xfrm>
            <a:off x="5100894" y="5983847"/>
            <a:ext cx="1803655" cy="1316453"/>
            <a:chOff x="0" y="0"/>
            <a:chExt cx="1803654" cy="1316451"/>
          </a:xfrm>
        </p:grpSpPr>
        <p:sp>
          <p:nvSpPr>
            <p:cNvPr id="246" name="Shape 246"/>
            <p:cNvSpPr/>
            <p:nvPr/>
          </p:nvSpPr>
          <p:spPr>
            <a:xfrm>
              <a:off x="0" y="0"/>
              <a:ext cx="1803655" cy="1316452"/>
            </a:xfrm>
            <a:prstGeom prst="roundRect">
              <a:avLst>
                <a:gd name="adj" fmla="val 29951"/>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endParaRPr/>
            </a:p>
          </p:txBody>
        </p:sp>
        <p:sp>
          <p:nvSpPr>
            <p:cNvPr id="247" name="Shape 247"/>
            <p:cNvSpPr/>
            <p:nvPr/>
          </p:nvSpPr>
          <p:spPr>
            <a:xfrm>
              <a:off x="76102" y="128982"/>
              <a:ext cx="1292925" cy="476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3" tIns="91423" rIns="91423" bIns="91423" numCol="1" anchor="t">
              <a:noAutofit/>
            </a:bodyPr>
            <a:lstStyle>
              <a:lvl1pPr algn="l" defTabSz="914400">
                <a:defRPr sz="1800">
                  <a:latin typeface="Arial"/>
                  <a:ea typeface="Arial"/>
                  <a:cs typeface="Arial"/>
                  <a:sym typeface="Arial"/>
                </a:defRPr>
              </a:lvl1pPr>
            </a:lstStyle>
            <a:p>
              <a:r>
                <a:t>Master</a:t>
              </a:r>
            </a:p>
          </p:txBody>
        </p:sp>
      </p:grpSp>
      <p:sp>
        <p:nvSpPr>
          <p:cNvPr id="249" name="Shape 249"/>
          <p:cNvSpPr/>
          <p:nvPr/>
        </p:nvSpPr>
        <p:spPr>
          <a:xfrm>
            <a:off x="9759198" y="5956374"/>
            <a:ext cx="2898896" cy="1972598"/>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endParaRPr/>
          </a:p>
        </p:txBody>
      </p:sp>
      <p:sp>
        <p:nvSpPr>
          <p:cNvPr id="250" name="Shape 250"/>
          <p:cNvSpPr/>
          <p:nvPr/>
        </p:nvSpPr>
        <p:spPr>
          <a:xfrm>
            <a:off x="9910405" y="6040758"/>
            <a:ext cx="1181405" cy="3498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1800"/>
            </a:lvl1pPr>
          </a:lstStyle>
          <a:p>
            <a:r>
              <a:t>Worker 2</a:t>
            </a:r>
          </a:p>
        </p:txBody>
      </p:sp>
      <p:grpSp>
        <p:nvGrpSpPr>
          <p:cNvPr id="253" name="Group 253"/>
          <p:cNvGrpSpPr/>
          <p:nvPr/>
        </p:nvGrpSpPr>
        <p:grpSpPr>
          <a:xfrm>
            <a:off x="5059671" y="4468936"/>
            <a:ext cx="1886101" cy="1220475"/>
            <a:chOff x="0" y="0"/>
            <a:chExt cx="1886100" cy="1220474"/>
          </a:xfrm>
        </p:grpSpPr>
        <p:sp>
          <p:nvSpPr>
            <p:cNvPr id="251" name="Shape 251"/>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endParaRPr/>
            </a:p>
          </p:txBody>
        </p:sp>
        <p:sp>
          <p:nvSpPr>
            <p:cNvPr id="252" name="Shape 252"/>
            <p:cNvSpPr/>
            <p:nvPr/>
          </p:nvSpPr>
          <p:spPr>
            <a:xfrm>
              <a:off x="0" y="163867"/>
              <a:ext cx="1886101" cy="4420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r>
                <a:t>Reverse Proxy</a:t>
              </a:r>
            </a:p>
          </p:txBody>
        </p:sp>
      </p:grpSp>
      <p:grpSp>
        <p:nvGrpSpPr>
          <p:cNvPr id="256" name="Group 256"/>
          <p:cNvGrpSpPr/>
          <p:nvPr/>
        </p:nvGrpSpPr>
        <p:grpSpPr>
          <a:xfrm>
            <a:off x="5126299" y="2954025"/>
            <a:ext cx="1886102" cy="1220475"/>
            <a:chOff x="0" y="0"/>
            <a:chExt cx="1886100" cy="1220474"/>
          </a:xfrm>
        </p:grpSpPr>
        <p:sp>
          <p:nvSpPr>
            <p:cNvPr id="254" name="Shape 254"/>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endParaRPr/>
            </a:p>
          </p:txBody>
        </p:sp>
        <p:sp>
          <p:nvSpPr>
            <p:cNvPr id="255" name="Shape 255"/>
            <p:cNvSpPr/>
            <p:nvPr/>
          </p:nvSpPr>
          <p:spPr>
            <a:xfrm>
              <a:off x="0" y="168167"/>
              <a:ext cx="1886101" cy="4420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r>
                <a:t>Reverse Proxy</a:t>
              </a:r>
            </a:p>
          </p:txBody>
        </p:sp>
      </p:grpSp>
      <p:sp>
        <p:nvSpPr>
          <p:cNvPr id="257" name="Shape 257"/>
          <p:cNvSpPr/>
          <p:nvPr/>
        </p:nvSpPr>
        <p:spPr>
          <a:xfrm>
            <a:off x="9759198" y="2334925"/>
            <a:ext cx="2136877" cy="1963120"/>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endParaRPr/>
          </a:p>
        </p:txBody>
      </p:sp>
      <p:sp>
        <p:nvSpPr>
          <p:cNvPr id="258" name="Shape 258"/>
          <p:cNvSpPr/>
          <p:nvPr/>
        </p:nvSpPr>
        <p:spPr>
          <a:xfrm>
            <a:off x="9988700" y="2528274"/>
            <a:ext cx="1024815"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Worker 1</a:t>
            </a:r>
          </a:p>
        </p:txBody>
      </p:sp>
      <p:pic>
        <p:nvPicPr>
          <p:cNvPr id="259" name="pasted-image.png"/>
          <p:cNvPicPr>
            <a:picLocks noChangeAspect="1"/>
          </p:cNvPicPr>
          <p:nvPr/>
        </p:nvPicPr>
        <p:blipFill>
          <a:blip r:embed="rId3">
            <a:extLst/>
          </a:blip>
          <a:stretch>
            <a:fillRect/>
          </a:stretch>
        </p:blipFill>
        <p:spPr>
          <a:xfrm>
            <a:off x="416253" y="4665984"/>
            <a:ext cx="564080" cy="1016359"/>
          </a:xfrm>
          <a:prstGeom prst="rect">
            <a:avLst/>
          </a:prstGeom>
          <a:ln w="12700">
            <a:miter lim="400000"/>
          </a:ln>
        </p:spPr>
      </p:pic>
      <p:sp>
        <p:nvSpPr>
          <p:cNvPr id="260" name="Shape 260"/>
          <p:cNvSpPr/>
          <p:nvPr/>
        </p:nvSpPr>
        <p:spPr>
          <a:xfrm>
            <a:off x="1043038" y="4876800"/>
            <a:ext cx="2512503"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1" name="Shape 261"/>
          <p:cNvSpPr/>
          <p:nvPr/>
        </p:nvSpPr>
        <p:spPr>
          <a:xfrm>
            <a:off x="874976" y="4333953"/>
            <a:ext cx="2680564"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u="sng">
                <a:hlinkClick r:id="rId4"/>
              </a:defRPr>
            </a:lvl1pPr>
          </a:lstStyle>
          <a:p>
            <a:pPr>
              <a:defRPr u="none"/>
            </a:pPr>
            <a:r>
              <a:rPr u="sng">
                <a:hlinkClick r:id="rId4"/>
              </a:rPr>
              <a:t>http://example.com/app1</a:t>
            </a:r>
          </a:p>
        </p:txBody>
      </p:sp>
      <p:sp>
        <p:nvSpPr>
          <p:cNvPr id="262" name="Shape 262"/>
          <p:cNvSpPr/>
          <p:nvPr/>
        </p:nvSpPr>
        <p:spPr>
          <a:xfrm flipV="1">
            <a:off x="3815919" y="3815275"/>
            <a:ext cx="1292698" cy="1006002"/>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Shape 263"/>
          <p:cNvSpPr/>
          <p:nvPr/>
        </p:nvSpPr>
        <p:spPr>
          <a:xfrm>
            <a:off x="3453968" y="3694077"/>
            <a:ext cx="1300049"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round-robin</a:t>
            </a:r>
          </a:p>
        </p:txBody>
      </p:sp>
      <p:sp>
        <p:nvSpPr>
          <p:cNvPr id="285" name="Shape 285"/>
          <p:cNvSpPr/>
          <p:nvPr/>
        </p:nvSpPr>
        <p:spPr>
          <a:xfrm>
            <a:off x="6674631" y="4177359"/>
            <a:ext cx="697013" cy="2113265"/>
          </a:xfrm>
          <a:custGeom>
            <a:avLst/>
            <a:gdLst/>
            <a:ahLst/>
            <a:cxnLst>
              <a:cxn ang="0">
                <a:pos x="wd2" y="hd2"/>
              </a:cxn>
              <a:cxn ang="5400000">
                <a:pos x="wd2" y="hd2"/>
              </a:cxn>
              <a:cxn ang="10800000">
                <a:pos x="wd2" y="hd2"/>
              </a:cxn>
              <a:cxn ang="16200000">
                <a:pos x="wd2" y="hd2"/>
              </a:cxn>
            </a:cxnLst>
            <a:rect l="0" t="0" r="r" b="b"/>
            <a:pathLst>
              <a:path w="16335" h="21600" extrusionOk="0">
                <a:moveTo>
                  <a:pt x="0" y="0"/>
                </a:moveTo>
                <a:cubicBezTo>
                  <a:pt x="19802" y="9824"/>
                  <a:pt x="21600" y="17024"/>
                  <a:pt x="5393" y="21600"/>
                </a:cubicBezTo>
              </a:path>
            </a:pathLst>
          </a:custGeom>
          <a:ln w="25400">
            <a:solidFill>
              <a:schemeClr val="accent1">
                <a:satOff val="-3355"/>
                <a:lumOff val="26614"/>
              </a:schemeClr>
            </a:solidFill>
            <a:miter lim="400000"/>
            <a:tailEnd type="triangle"/>
          </a:ln>
        </p:spPr>
        <p:txBody>
          <a:bodyPr/>
          <a:lstStyle/>
          <a:p>
            <a:endParaRPr/>
          </a:p>
        </p:txBody>
      </p:sp>
      <p:sp>
        <p:nvSpPr>
          <p:cNvPr id="265" name="Shape 265"/>
          <p:cNvSpPr/>
          <p:nvPr/>
        </p:nvSpPr>
        <p:spPr>
          <a:xfrm>
            <a:off x="7195904" y="4493739"/>
            <a:ext cx="1981963"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ask for destination</a:t>
            </a:r>
          </a:p>
        </p:txBody>
      </p:sp>
      <p:sp>
        <p:nvSpPr>
          <p:cNvPr id="286" name="Shape 286"/>
          <p:cNvSpPr/>
          <p:nvPr/>
        </p:nvSpPr>
        <p:spPr>
          <a:xfrm>
            <a:off x="4770087" y="3982275"/>
            <a:ext cx="395158" cy="2606670"/>
          </a:xfrm>
          <a:custGeom>
            <a:avLst/>
            <a:gdLst/>
            <a:ahLst/>
            <a:cxnLst>
              <a:cxn ang="0">
                <a:pos x="wd2" y="hd2"/>
              </a:cxn>
              <a:cxn ang="5400000">
                <a:pos x="wd2" y="hd2"/>
              </a:cxn>
              <a:cxn ang="10800000">
                <a:pos x="wd2" y="hd2"/>
              </a:cxn>
              <a:cxn ang="16200000">
                <a:pos x="wd2" y="hd2"/>
              </a:cxn>
            </a:cxnLst>
            <a:rect l="0" t="0" r="r" b="b"/>
            <a:pathLst>
              <a:path w="16242" h="21600" extrusionOk="0">
                <a:moveTo>
                  <a:pt x="16242" y="0"/>
                </a:moveTo>
                <a:cubicBezTo>
                  <a:pt x="-4316" y="7758"/>
                  <a:pt x="-5358" y="14958"/>
                  <a:pt x="13117" y="21600"/>
                </a:cubicBezTo>
              </a:path>
            </a:pathLst>
          </a:custGeom>
          <a:ln w="25400">
            <a:solidFill>
              <a:schemeClr val="accent1">
                <a:satOff val="-3355"/>
                <a:lumOff val="26614"/>
              </a:schemeClr>
            </a:solidFill>
            <a:miter lim="400000"/>
            <a:headEnd type="triangle"/>
          </a:ln>
        </p:spPr>
        <p:txBody>
          <a:bodyPr/>
          <a:lstStyle/>
          <a:p>
            <a:endParaRPr/>
          </a:p>
        </p:txBody>
      </p:sp>
      <p:sp>
        <p:nvSpPr>
          <p:cNvPr id="267" name="Shape 267"/>
          <p:cNvSpPr/>
          <p:nvPr/>
        </p:nvSpPr>
        <p:spPr>
          <a:xfrm>
            <a:off x="3513289" y="5365284"/>
            <a:ext cx="1181406"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to worker1</a:t>
            </a:r>
          </a:p>
        </p:txBody>
      </p:sp>
      <p:sp>
        <p:nvSpPr>
          <p:cNvPr id="268" name="Shape 268"/>
          <p:cNvSpPr/>
          <p:nvPr/>
        </p:nvSpPr>
        <p:spPr>
          <a:xfrm flipV="1">
            <a:off x="7027279" y="3030515"/>
            <a:ext cx="2685217" cy="23240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9" name="Shape 269"/>
          <p:cNvSpPr/>
          <p:nvPr/>
        </p:nvSpPr>
        <p:spPr>
          <a:xfrm>
            <a:off x="6623509" y="2522827"/>
            <a:ext cx="2680565"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u="sng">
                <a:hlinkClick r:id="rId4"/>
              </a:defRPr>
            </a:lvl1pPr>
          </a:lstStyle>
          <a:p>
            <a:pPr>
              <a:defRPr u="none"/>
            </a:pPr>
            <a:r>
              <a:rPr u="sng">
                <a:hlinkClick r:id="rId4"/>
              </a:rPr>
              <a:t>http://example.com/app1</a:t>
            </a:r>
          </a:p>
        </p:txBody>
      </p:sp>
      <p:sp>
        <p:nvSpPr>
          <p:cNvPr id="287" name="Shape 287"/>
          <p:cNvSpPr/>
          <p:nvPr/>
        </p:nvSpPr>
        <p:spPr>
          <a:xfrm>
            <a:off x="6797569" y="4058699"/>
            <a:ext cx="2953230" cy="203552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chemeClr val="accent1">
                <a:satOff val="-3355"/>
                <a:lumOff val="26614"/>
              </a:schemeClr>
            </a:solidFill>
            <a:miter lim="400000"/>
            <a:tailEnd type="triangle"/>
          </a:ln>
        </p:spPr>
        <p:txBody>
          <a:bodyPr/>
          <a:lstStyle/>
          <a:p>
            <a:endParaRPr/>
          </a:p>
        </p:txBody>
      </p:sp>
      <p:sp>
        <p:nvSpPr>
          <p:cNvPr id="271" name="Shape 271"/>
          <p:cNvSpPr/>
          <p:nvPr/>
        </p:nvSpPr>
        <p:spPr>
          <a:xfrm>
            <a:off x="8047328" y="4983664"/>
            <a:ext cx="2210792"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find an app instance</a:t>
            </a:r>
          </a:p>
        </p:txBody>
      </p:sp>
      <p:sp>
        <p:nvSpPr>
          <p:cNvPr id="288" name="Shape 288"/>
          <p:cNvSpPr/>
          <p:nvPr/>
        </p:nvSpPr>
        <p:spPr>
          <a:xfrm>
            <a:off x="6914215" y="6524290"/>
            <a:ext cx="2835459" cy="190623"/>
          </a:xfrm>
          <a:custGeom>
            <a:avLst/>
            <a:gdLst/>
            <a:ahLst/>
            <a:cxnLst>
              <a:cxn ang="0">
                <a:pos x="wd2" y="hd2"/>
              </a:cxn>
              <a:cxn ang="5400000">
                <a:pos x="wd2" y="hd2"/>
              </a:cxn>
              <a:cxn ang="10800000">
                <a:pos x="wd2" y="hd2"/>
              </a:cxn>
              <a:cxn ang="16200000">
                <a:pos x="wd2" y="hd2"/>
              </a:cxn>
            </a:cxnLst>
            <a:rect l="0" t="0" r="r" b="b"/>
            <a:pathLst>
              <a:path w="21600" h="19144" extrusionOk="0">
                <a:moveTo>
                  <a:pt x="0" y="891"/>
                </a:moveTo>
                <a:cubicBezTo>
                  <a:pt x="5657" y="-2456"/>
                  <a:pt x="12857" y="3628"/>
                  <a:pt x="21600" y="19144"/>
                </a:cubicBezTo>
              </a:path>
            </a:pathLst>
          </a:custGeom>
          <a:ln w="25400">
            <a:solidFill>
              <a:schemeClr val="accent1">
                <a:satOff val="-3355"/>
                <a:lumOff val="26614"/>
              </a:schemeClr>
            </a:solidFill>
            <a:miter lim="400000"/>
            <a:tailEnd type="triangle"/>
          </a:ln>
        </p:spPr>
        <p:txBody>
          <a:bodyPr/>
          <a:lstStyle/>
          <a:p>
            <a:endParaRPr/>
          </a:p>
        </p:txBody>
      </p:sp>
      <p:sp>
        <p:nvSpPr>
          <p:cNvPr id="273" name="Shape 273"/>
          <p:cNvSpPr/>
          <p:nvPr/>
        </p:nvSpPr>
        <p:spPr>
          <a:xfrm>
            <a:off x="7108922" y="6649704"/>
            <a:ext cx="2155927"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create app instance</a:t>
            </a:r>
          </a:p>
        </p:txBody>
      </p:sp>
      <p:sp>
        <p:nvSpPr>
          <p:cNvPr id="274" name="Shape 274"/>
          <p:cNvSpPr/>
          <p:nvPr/>
        </p:nvSpPr>
        <p:spPr>
          <a:xfrm>
            <a:off x="9917218" y="6446375"/>
            <a:ext cx="2447158" cy="1272208"/>
          </a:xfrm>
          <a:prstGeom prst="roundRect">
            <a:avLst>
              <a:gd name="adj" fmla="val 9700"/>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 xmlns:ma14="http://schemas.microsoft.com/office/mac/drawingml/2011/main" val="1"/>
            </a:ext>
          </a:extLst>
        </p:spPr>
        <p:txBody>
          <a:bodyPr lIns="50800" tIns="50800" rIns="50800" bIns="50800"/>
          <a:lstStyle>
            <a:lvl1pPr algn="l">
              <a:defRPr sz="1800"/>
            </a:lvl1pPr>
          </a:lstStyle>
          <a:p>
            <a:r>
              <a:t>App Instance 1</a:t>
            </a:r>
          </a:p>
        </p:txBody>
      </p:sp>
      <p:grpSp>
        <p:nvGrpSpPr>
          <p:cNvPr id="277" name="Group 277"/>
          <p:cNvGrpSpPr/>
          <p:nvPr/>
        </p:nvGrpSpPr>
        <p:grpSpPr>
          <a:xfrm>
            <a:off x="10000553" y="6874919"/>
            <a:ext cx="2155927" cy="712351"/>
            <a:chOff x="0" y="-110029"/>
            <a:chExt cx="2155926" cy="712350"/>
          </a:xfrm>
        </p:grpSpPr>
        <p:sp>
          <p:nvSpPr>
            <p:cNvPr id="275" name="Shape 275"/>
            <p:cNvSpPr/>
            <p:nvPr/>
          </p:nvSpPr>
          <p:spPr>
            <a:xfrm>
              <a:off x="-1" y="-1"/>
              <a:ext cx="2155928" cy="492293"/>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p:spPr>
          <p:txBody>
            <a:bodyPr wrap="square" lIns="50800" tIns="50800" rIns="50800" bIns="50800" numCol="1" anchor="ctr">
              <a:noAutofit/>
            </a:bodyPr>
            <a:lstStyle/>
            <a:p>
              <a:pPr>
                <a:defRPr sz="1800"/>
              </a:pPr>
              <a:endParaRPr/>
            </a:p>
          </p:txBody>
        </p:sp>
        <p:sp>
          <p:nvSpPr>
            <p:cNvPr id="276" name="Shape 276"/>
            <p:cNvSpPr/>
            <p:nvPr/>
          </p:nvSpPr>
          <p:spPr>
            <a:xfrm>
              <a:off x="-1" y="-110030"/>
              <a:ext cx="2155928" cy="712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1800"/>
              </a:lvl1pPr>
            </a:lstStyle>
            <a:p>
              <a:r>
                <a:t>Virtual Browser 1</a:t>
              </a:r>
            </a:p>
          </p:txBody>
        </p:sp>
      </p:grpSp>
      <p:sp>
        <p:nvSpPr>
          <p:cNvPr id="278" name="Shape 278"/>
          <p:cNvSpPr/>
          <p:nvPr/>
        </p:nvSpPr>
        <p:spPr>
          <a:xfrm flipV="1">
            <a:off x="6572093" y="3709900"/>
            <a:ext cx="3237294" cy="2319586"/>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endParaRPr/>
          </a:p>
        </p:txBody>
      </p:sp>
      <p:sp>
        <p:nvSpPr>
          <p:cNvPr id="279" name="Shape 279"/>
          <p:cNvSpPr/>
          <p:nvPr/>
        </p:nvSpPr>
        <p:spPr>
          <a:xfrm>
            <a:off x="7061964" y="3554333"/>
            <a:ext cx="1803655"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pPr>
            <a:r>
              <a:t>redirect to </a:t>
            </a:r>
          </a:p>
          <a:p>
            <a:pPr>
              <a:defRPr sz="1800"/>
            </a:pPr>
            <a:r>
              <a:t>virtual browser 1</a:t>
            </a:r>
          </a:p>
        </p:txBody>
      </p:sp>
      <p:sp>
        <p:nvSpPr>
          <p:cNvPr id="280" name="Shape 280"/>
          <p:cNvSpPr/>
          <p:nvPr/>
        </p:nvSpPr>
        <p:spPr>
          <a:xfrm>
            <a:off x="6771757" y="4054553"/>
            <a:ext cx="2155928" cy="939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defRPr sz="1800"/>
            </a:pPr>
            <a:r>
              <a:t>app instance 1 </a:t>
            </a:r>
          </a:p>
          <a:p>
            <a:pPr>
              <a:defRPr sz="1800"/>
            </a:pPr>
            <a:r>
              <a:t>virtual browser 1 </a:t>
            </a:r>
          </a:p>
          <a:p>
            <a:pPr>
              <a:defRPr sz="1800"/>
            </a:pPr>
            <a:r>
              <a:t>created</a:t>
            </a:r>
          </a:p>
        </p:txBody>
      </p:sp>
      <p:sp>
        <p:nvSpPr>
          <p:cNvPr id="281" name="Shape 281"/>
          <p:cNvSpPr/>
          <p:nvPr/>
        </p:nvSpPr>
        <p:spPr>
          <a:xfrm flipH="1">
            <a:off x="7037182" y="3363618"/>
            <a:ext cx="2749130" cy="289415"/>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2" name="Shape 282"/>
          <p:cNvSpPr/>
          <p:nvPr/>
        </p:nvSpPr>
        <p:spPr>
          <a:xfrm>
            <a:off x="1278031" y="5678522"/>
            <a:ext cx="1803655" cy="660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pPr>
            <a:r>
              <a:t>redirect to </a:t>
            </a:r>
          </a:p>
          <a:p>
            <a:pPr>
              <a:defRPr sz="1800"/>
            </a:pPr>
            <a:r>
              <a:t>virtual browser 1</a:t>
            </a:r>
          </a:p>
        </p:txBody>
      </p:sp>
      <p:sp>
        <p:nvSpPr>
          <p:cNvPr id="283" name="Shape 283"/>
          <p:cNvSpPr/>
          <p:nvPr/>
        </p:nvSpPr>
        <p:spPr>
          <a:xfrm flipH="1">
            <a:off x="3680656" y="4114575"/>
            <a:ext cx="1648514" cy="1148004"/>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4" name="Shape 284"/>
          <p:cNvSpPr/>
          <p:nvPr/>
        </p:nvSpPr>
        <p:spPr>
          <a:xfrm flipH="1">
            <a:off x="1047478" y="5377183"/>
            <a:ext cx="2398666" cy="1"/>
          </a:xfrm>
          <a:prstGeom prst="line">
            <a:avLst/>
          </a:prstGeom>
          <a:ln w="25400">
            <a:solidFill>
              <a:srgbClr val="000000"/>
            </a:solidFill>
            <a:miter lim="400000"/>
            <a:tailEnd type="triangle"/>
          </a:ln>
        </p:spPr>
        <p:txBody>
          <a:bodyPr lIns="50800" tIns="50800" rIns="50800" bIns="50800" anchor="ctr"/>
          <a:lstStyle/>
          <a:p>
            <a:pPr>
              <a:defRPr sz="2400"/>
            </a:pPr>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26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28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2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7" nodeType="clickEffect">
                                  <p:stCondLst>
                                    <p:cond delay="0"/>
                                  </p:stCondLst>
                                  <p:iterate>
                                    <p:tmAbs val="0"/>
                                  </p:iterate>
                                  <p:childTnLst>
                                    <p:set>
                                      <p:cBhvr>
                                        <p:cTn id="27" fill="hold"/>
                                        <p:tgtEl>
                                          <p:spTgt spid="28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2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26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0" nodeType="afterEffect">
                                  <p:stCondLst>
                                    <p:cond delay="0"/>
                                  </p:stCondLst>
                                  <p:iterate>
                                    <p:tmAbs val="0"/>
                                  </p:iterate>
                                  <p:childTnLst>
                                    <p:set>
                                      <p:cBhvr>
                                        <p:cTn id="37" fill="hold"/>
                                        <p:tgtEl>
                                          <p:spTgt spid="268"/>
                                        </p:tgtEl>
                                        <p:attrNameLst>
                                          <p:attrName>style.visibility</p:attrName>
                                        </p:attrNameLst>
                                      </p:cBhvr>
                                      <p:to>
                                        <p:strVal val="visible"/>
                                      </p:to>
                                    </p:set>
                                  </p:childTnLst>
                                </p:cTn>
                              </p:par>
                            </p:childTnLst>
                          </p:cTn>
                        </p:par>
                        <p:par>
                          <p:cTn id="38" fill="hold">
                            <p:stCondLst>
                              <p:cond delay="0"/>
                            </p:stCondLst>
                            <p:childTnLst>
                              <p:par>
                                <p:cTn id="39" presetID="1" presetClass="exit" presetSubtype="0" fill="hold" grpId="11" nodeType="afterEffect">
                                  <p:stCondLst>
                                    <p:cond delay="0"/>
                                  </p:stCondLst>
                                  <p:iterate>
                                    <p:tmAbs val="0"/>
                                  </p:iterate>
                                  <p:childTnLst>
                                    <p:set>
                                      <p:cBhvr>
                                        <p:cTn id="40" fill="hold">
                                          <p:stCondLst>
                                            <p:cond delay="0"/>
                                          </p:stCondLst>
                                        </p:cTn>
                                        <p:tgtEl>
                                          <p:spTgt spid="285"/>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grpId="12" nodeType="afterEffect">
                                  <p:stCondLst>
                                    <p:cond delay="0"/>
                                  </p:stCondLst>
                                  <p:iterate>
                                    <p:tmAbs val="0"/>
                                  </p:iterate>
                                  <p:childTnLst>
                                    <p:set>
                                      <p:cBhvr>
                                        <p:cTn id="43" fill="hold">
                                          <p:stCondLst>
                                            <p:cond delay="0"/>
                                          </p:stCondLst>
                                        </p:cTn>
                                        <p:tgtEl>
                                          <p:spTgt spid="265"/>
                                        </p:tgtEl>
                                        <p:attrNameLst>
                                          <p:attrName>style.visibility</p:attrName>
                                        </p:attrNameLst>
                                      </p:cBhvr>
                                      <p:to>
                                        <p:strVal val="hidden"/>
                                      </p:to>
                                    </p:set>
                                  </p:childTnLst>
                                </p:cTn>
                              </p:par>
                            </p:childTnLst>
                          </p:cTn>
                        </p:par>
                        <p:par>
                          <p:cTn id="44" fill="hold">
                            <p:stCondLst>
                              <p:cond delay="0"/>
                            </p:stCondLst>
                            <p:childTnLst>
                              <p:par>
                                <p:cTn id="45" presetID="1" presetClass="exit" presetSubtype="0" fill="hold" grpId="13" nodeType="afterEffect">
                                  <p:stCondLst>
                                    <p:cond delay="0"/>
                                  </p:stCondLst>
                                  <p:iterate>
                                    <p:tmAbs val="0"/>
                                  </p:iterate>
                                  <p:childTnLst>
                                    <p:set>
                                      <p:cBhvr>
                                        <p:cTn id="46" fill="hold">
                                          <p:stCondLst>
                                            <p:cond delay="0"/>
                                          </p:stCondLst>
                                        </p:cTn>
                                        <p:tgtEl>
                                          <p:spTgt spid="286"/>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4" nodeType="afterEffect">
                                  <p:stCondLst>
                                    <p:cond delay="0"/>
                                  </p:stCondLst>
                                  <p:iterate>
                                    <p:tmAbs val="0"/>
                                  </p:iterate>
                                  <p:childTnLst>
                                    <p:set>
                                      <p:cBhvr>
                                        <p:cTn id="49" fill="hold">
                                          <p:stCondLst>
                                            <p:cond delay="0"/>
                                          </p:stCondLst>
                                        </p:cTn>
                                        <p:tgtEl>
                                          <p:spTgt spid="26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15" nodeType="clickEffect">
                                  <p:stCondLst>
                                    <p:cond delay="0"/>
                                  </p:stCondLst>
                                  <p:iterate>
                                    <p:tmAbs val="0"/>
                                  </p:iterate>
                                  <p:childTnLst>
                                    <p:set>
                                      <p:cBhvr>
                                        <p:cTn id="53" fill="hold"/>
                                        <p:tgtEl>
                                          <p:spTgt spid="287"/>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16" nodeType="afterEffect">
                                  <p:stCondLst>
                                    <p:cond delay="0"/>
                                  </p:stCondLst>
                                  <p:iterate>
                                    <p:tmAbs val="0"/>
                                  </p:iterate>
                                  <p:childTnLst>
                                    <p:set>
                                      <p:cBhvr>
                                        <p:cTn id="56" fill="hold"/>
                                        <p:tgtEl>
                                          <p:spTgt spid="2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7" nodeType="clickEffect">
                                  <p:stCondLst>
                                    <p:cond delay="0"/>
                                  </p:stCondLst>
                                  <p:iterate>
                                    <p:tmAbs val="0"/>
                                  </p:iterate>
                                  <p:childTnLst>
                                    <p:set>
                                      <p:cBhvr>
                                        <p:cTn id="60" fill="hold"/>
                                        <p:tgtEl>
                                          <p:spTgt spid="288"/>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18" nodeType="afterEffect">
                                  <p:stCondLst>
                                    <p:cond delay="0"/>
                                  </p:stCondLst>
                                  <p:iterate>
                                    <p:tmAbs val="0"/>
                                  </p:iterate>
                                  <p:childTnLst>
                                    <p:set>
                                      <p:cBhvr>
                                        <p:cTn id="63" fill="hold"/>
                                        <p:tgtEl>
                                          <p:spTgt spid="27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9" nodeType="clickEffect">
                                  <p:stCondLst>
                                    <p:cond delay="0"/>
                                  </p:stCondLst>
                                  <p:iterate>
                                    <p:tmAbs val="0"/>
                                  </p:iterate>
                                  <p:childTnLst>
                                    <p:set>
                                      <p:cBhvr>
                                        <p:cTn id="67" fill="hold"/>
                                        <p:tgtEl>
                                          <p:spTgt spid="274"/>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20" nodeType="afterEffect">
                                  <p:stCondLst>
                                    <p:cond delay="0"/>
                                  </p:stCondLst>
                                  <p:iterate>
                                    <p:tmAbs val="0"/>
                                  </p:iterate>
                                  <p:childTnLst>
                                    <p:set>
                                      <p:cBhvr>
                                        <p:cTn id="70" fill="hold"/>
                                        <p:tgtEl>
                                          <p:spTgt spid="27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1" nodeType="clickEffect">
                                  <p:stCondLst>
                                    <p:cond delay="0"/>
                                  </p:stCondLst>
                                  <p:iterate>
                                    <p:tmAbs val="0"/>
                                  </p:iterate>
                                  <p:childTnLst>
                                    <p:set>
                                      <p:cBhvr>
                                        <p:cTn id="74" fill="hold">
                                          <p:stCondLst>
                                            <p:cond delay="0"/>
                                          </p:stCondLst>
                                        </p:cTn>
                                        <p:tgtEl>
                                          <p:spTgt spid="288"/>
                                        </p:tgtEl>
                                        <p:attrNameLst>
                                          <p:attrName>style.visibility</p:attrName>
                                        </p:attrNameLst>
                                      </p:cBhvr>
                                      <p:to>
                                        <p:strVal val="hidden"/>
                                      </p:to>
                                    </p:set>
                                  </p:childTnLst>
                                </p:cTn>
                              </p:par>
                            </p:childTnLst>
                          </p:cTn>
                        </p:par>
                        <p:par>
                          <p:cTn id="75" fill="hold">
                            <p:stCondLst>
                              <p:cond delay="0"/>
                            </p:stCondLst>
                            <p:childTnLst>
                              <p:par>
                                <p:cTn id="76" presetID="1" presetClass="exit" presetSubtype="0" fill="hold" grpId="22" nodeType="afterEffect">
                                  <p:stCondLst>
                                    <p:cond delay="0"/>
                                  </p:stCondLst>
                                  <p:iterate>
                                    <p:tmAbs val="0"/>
                                  </p:iterate>
                                  <p:childTnLst>
                                    <p:set>
                                      <p:cBhvr>
                                        <p:cTn id="77" fill="hold">
                                          <p:stCondLst>
                                            <p:cond delay="0"/>
                                          </p:stCondLst>
                                        </p:cTn>
                                        <p:tgtEl>
                                          <p:spTgt spid="27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23" nodeType="clickEffect">
                                  <p:stCondLst>
                                    <p:cond delay="0"/>
                                  </p:stCondLst>
                                  <p:iterate>
                                    <p:tmAbs val="0"/>
                                  </p:iterate>
                                  <p:childTnLst>
                                    <p:set>
                                      <p:cBhvr>
                                        <p:cTn id="81" fill="hold"/>
                                        <p:tgtEl>
                                          <p:spTgt spid="280"/>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24" nodeType="afterEffect">
                                  <p:stCondLst>
                                    <p:cond delay="0"/>
                                  </p:stCondLst>
                                  <p:iterate>
                                    <p:tmAbs val="0"/>
                                  </p:iterate>
                                  <p:childTnLst>
                                    <p:set>
                                      <p:cBhvr>
                                        <p:cTn id="84" fill="hold"/>
                                        <p:tgtEl>
                                          <p:spTgt spid="278"/>
                                        </p:tgtEl>
                                        <p:attrNameLst>
                                          <p:attrName>style.visibility</p:attrName>
                                        </p:attrNameLst>
                                      </p:cBhvr>
                                      <p:to>
                                        <p:strVal val="visible"/>
                                      </p:to>
                                    </p:set>
                                  </p:childTnLst>
                                </p:cTn>
                              </p:par>
                            </p:childTnLst>
                          </p:cTn>
                        </p:par>
                        <p:par>
                          <p:cTn id="85" fill="hold">
                            <p:stCondLst>
                              <p:cond delay="0"/>
                            </p:stCondLst>
                            <p:childTnLst>
                              <p:par>
                                <p:cTn id="86" presetID="1" presetClass="exit" presetSubtype="0" fill="hold" grpId="25" nodeType="afterEffect">
                                  <p:stCondLst>
                                    <p:cond delay="0"/>
                                  </p:stCondLst>
                                  <p:iterate>
                                    <p:tmAbs val="0"/>
                                  </p:iterate>
                                  <p:childTnLst>
                                    <p:set>
                                      <p:cBhvr>
                                        <p:cTn id="87" fill="hold">
                                          <p:stCondLst>
                                            <p:cond delay="0"/>
                                          </p:stCondLst>
                                        </p:cTn>
                                        <p:tgtEl>
                                          <p:spTgt spid="287"/>
                                        </p:tgtEl>
                                        <p:attrNameLst>
                                          <p:attrName>style.visibility</p:attrName>
                                        </p:attrNameLst>
                                      </p:cBhvr>
                                      <p:to>
                                        <p:strVal val="hidden"/>
                                      </p:to>
                                    </p:set>
                                  </p:childTnLst>
                                </p:cTn>
                              </p:par>
                            </p:childTnLst>
                          </p:cTn>
                        </p:par>
                        <p:par>
                          <p:cTn id="88" fill="hold">
                            <p:stCondLst>
                              <p:cond delay="0"/>
                            </p:stCondLst>
                            <p:childTnLst>
                              <p:par>
                                <p:cTn id="89" presetID="1" presetClass="exit" presetSubtype="0" fill="hold" grpId="26" nodeType="afterEffect">
                                  <p:stCondLst>
                                    <p:cond delay="0"/>
                                  </p:stCondLst>
                                  <p:iterate>
                                    <p:tmAbs val="0"/>
                                  </p:iterate>
                                  <p:childTnLst>
                                    <p:set>
                                      <p:cBhvr>
                                        <p:cTn id="90" fill="hold">
                                          <p:stCondLst>
                                            <p:cond delay="0"/>
                                          </p:stCondLst>
                                        </p:cTn>
                                        <p:tgtEl>
                                          <p:spTgt spid="27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27" nodeType="clickEffect">
                                  <p:stCondLst>
                                    <p:cond delay="0"/>
                                  </p:stCondLst>
                                  <p:iterate>
                                    <p:tmAbs val="0"/>
                                  </p:iterate>
                                  <p:childTnLst>
                                    <p:set>
                                      <p:cBhvr>
                                        <p:cTn id="94" fill="hold">
                                          <p:stCondLst>
                                            <p:cond delay="0"/>
                                          </p:stCondLst>
                                        </p:cTn>
                                        <p:tgtEl>
                                          <p:spTgt spid="280"/>
                                        </p:tgtEl>
                                        <p:attrNameLst>
                                          <p:attrName>style.visibility</p:attrName>
                                        </p:attrNameLst>
                                      </p:cBhvr>
                                      <p:to>
                                        <p:strVal val="hidden"/>
                                      </p:to>
                                    </p:set>
                                  </p:childTnLst>
                                </p:cTn>
                              </p:par>
                            </p:childTnLst>
                          </p:cTn>
                        </p:par>
                        <p:par>
                          <p:cTn id="95" fill="hold">
                            <p:stCondLst>
                              <p:cond delay="0"/>
                            </p:stCondLst>
                            <p:childTnLst>
                              <p:par>
                                <p:cTn id="96" presetID="1" presetClass="exit" presetSubtype="0" fill="hold" grpId="28" nodeType="afterEffect">
                                  <p:stCondLst>
                                    <p:cond delay="0"/>
                                  </p:stCondLst>
                                  <p:iterate>
                                    <p:tmAbs val="0"/>
                                  </p:iterate>
                                  <p:childTnLst>
                                    <p:set>
                                      <p:cBhvr>
                                        <p:cTn id="97" fill="hold">
                                          <p:stCondLst>
                                            <p:cond delay="0"/>
                                          </p:stCondLst>
                                        </p:cTn>
                                        <p:tgtEl>
                                          <p:spTgt spid="278"/>
                                        </p:tgtEl>
                                        <p:attrNameLst>
                                          <p:attrName>style.visibility</p:attrName>
                                        </p:attrNameLst>
                                      </p:cBhvr>
                                      <p:to>
                                        <p:strVal val="hidden"/>
                                      </p:to>
                                    </p:set>
                                  </p:childTnLst>
                                </p:cTn>
                              </p:par>
                            </p:childTnLst>
                          </p:cTn>
                        </p:par>
                        <p:par>
                          <p:cTn id="98" fill="hold">
                            <p:stCondLst>
                              <p:cond delay="0"/>
                            </p:stCondLst>
                            <p:childTnLst>
                              <p:par>
                                <p:cTn id="99" presetID="1" presetClass="entr" presetSubtype="0" fill="hold" grpId="29" nodeType="afterEffect">
                                  <p:stCondLst>
                                    <p:cond delay="0"/>
                                  </p:stCondLst>
                                  <p:iterate>
                                    <p:tmAbs val="0"/>
                                  </p:iterate>
                                  <p:childTnLst>
                                    <p:set>
                                      <p:cBhvr>
                                        <p:cTn id="100" fill="hold"/>
                                        <p:tgtEl>
                                          <p:spTgt spid="281"/>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30" nodeType="afterEffect">
                                  <p:stCondLst>
                                    <p:cond delay="0"/>
                                  </p:stCondLst>
                                  <p:iterate>
                                    <p:tmAbs val="0"/>
                                  </p:iterate>
                                  <p:childTnLst>
                                    <p:set>
                                      <p:cBhvr>
                                        <p:cTn id="103" fill="hold"/>
                                        <p:tgtEl>
                                          <p:spTgt spid="27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31" nodeType="clickEffect">
                                  <p:stCondLst>
                                    <p:cond delay="0"/>
                                  </p:stCondLst>
                                  <p:iterate>
                                    <p:tmAbs val="0"/>
                                  </p:iterate>
                                  <p:childTnLst>
                                    <p:set>
                                      <p:cBhvr>
                                        <p:cTn id="107" fill="hold">
                                          <p:stCondLst>
                                            <p:cond delay="0"/>
                                          </p:stCondLst>
                                        </p:cTn>
                                        <p:tgtEl>
                                          <p:spTgt spid="269"/>
                                        </p:tgtEl>
                                        <p:attrNameLst>
                                          <p:attrName>style.visibility</p:attrName>
                                        </p:attrNameLst>
                                      </p:cBhvr>
                                      <p:to>
                                        <p:strVal val="hidden"/>
                                      </p:to>
                                    </p:set>
                                  </p:childTnLst>
                                </p:cTn>
                              </p:par>
                            </p:childTnLst>
                          </p:cTn>
                        </p:par>
                        <p:par>
                          <p:cTn id="108" fill="hold">
                            <p:stCondLst>
                              <p:cond delay="0"/>
                            </p:stCondLst>
                            <p:childTnLst>
                              <p:par>
                                <p:cTn id="109" presetID="1" presetClass="exit" presetSubtype="0" fill="hold" grpId="32" nodeType="afterEffect">
                                  <p:stCondLst>
                                    <p:cond delay="0"/>
                                  </p:stCondLst>
                                  <p:iterate>
                                    <p:tmAbs val="0"/>
                                  </p:iterate>
                                  <p:childTnLst>
                                    <p:set>
                                      <p:cBhvr>
                                        <p:cTn id="110" fill="hold">
                                          <p:stCondLst>
                                            <p:cond delay="0"/>
                                          </p:stCondLst>
                                        </p:cTn>
                                        <p:tgtEl>
                                          <p:spTgt spid="26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33" nodeType="clickEffect">
                                  <p:stCondLst>
                                    <p:cond delay="0"/>
                                  </p:stCondLst>
                                  <p:iterate>
                                    <p:tmAbs val="0"/>
                                  </p:iterate>
                                  <p:childTnLst>
                                    <p:set>
                                      <p:cBhvr>
                                        <p:cTn id="114" fill="hold"/>
                                        <p:tgtEl>
                                          <p:spTgt spid="283"/>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34" nodeType="afterEffect">
                                  <p:stCondLst>
                                    <p:cond delay="0"/>
                                  </p:stCondLst>
                                  <p:iterate>
                                    <p:tmAbs val="0"/>
                                  </p:iterate>
                                  <p:childTnLst>
                                    <p:set>
                                      <p:cBhvr>
                                        <p:cTn id="117" fill="hold"/>
                                        <p:tgtEl>
                                          <p:spTgt spid="282"/>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35" nodeType="afterEffect">
                                  <p:stCondLst>
                                    <p:cond delay="0"/>
                                  </p:stCondLst>
                                  <p:iterate>
                                    <p:tmAbs val="0"/>
                                  </p:iterate>
                                  <p:childTnLst>
                                    <p:set>
                                      <p:cBhvr>
                                        <p:cTn id="120" fill="hold"/>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2" animBg="1" advAuto="0"/>
      <p:bldP spid="261" grpId="1" animBg="1" advAuto="0"/>
      <p:bldP spid="262" grpId="4" animBg="1" advAuto="0"/>
      <p:bldP spid="263" grpId="3" animBg="1" advAuto="0"/>
      <p:bldP spid="285" grpId="5" animBg="1" advAuto="0"/>
      <p:bldP spid="285" grpId="11" animBg="1" advAuto="0"/>
      <p:bldP spid="265" grpId="6" animBg="1" advAuto="0"/>
      <p:bldP spid="265" grpId="12" animBg="1" advAuto="0"/>
      <p:bldP spid="286" grpId="7" animBg="1" advAuto="0"/>
      <p:bldP spid="286" grpId="13" animBg="1" advAuto="0"/>
      <p:bldP spid="267" grpId="8" animBg="1" advAuto="0"/>
      <p:bldP spid="267" grpId="14" animBg="1" advAuto="0"/>
      <p:bldP spid="268" grpId="10" animBg="1" advAuto="0"/>
      <p:bldP spid="268" grpId="32" animBg="1" advAuto="0"/>
      <p:bldP spid="269" grpId="9" animBg="1" advAuto="0"/>
      <p:bldP spid="269" grpId="31" animBg="1" advAuto="0"/>
      <p:bldP spid="287" grpId="15" animBg="1" advAuto="0"/>
      <p:bldP spid="287" grpId="25" animBg="1" advAuto="0"/>
      <p:bldP spid="271" grpId="16" animBg="1" advAuto="0"/>
      <p:bldP spid="271" grpId="26" animBg="1" advAuto="0"/>
      <p:bldP spid="288" grpId="17" animBg="1" advAuto="0"/>
      <p:bldP spid="288" grpId="21" animBg="1" advAuto="0"/>
      <p:bldP spid="273" grpId="18" animBg="1" advAuto="0"/>
      <p:bldP spid="273" grpId="22" animBg="1" advAuto="0"/>
      <p:bldP spid="274" grpId="19" animBg="1" advAuto="0"/>
      <p:bldP spid="277" grpId="20" animBg="1" advAuto="0"/>
      <p:bldP spid="278" grpId="24" animBg="1" advAuto="0"/>
      <p:bldP spid="278" grpId="28" animBg="1" advAuto="0"/>
      <p:bldP spid="279" grpId="30" animBg="1" advAuto="0"/>
      <p:bldP spid="280" grpId="23" animBg="1" advAuto="0"/>
      <p:bldP spid="280" grpId="27" animBg="1" advAuto="0"/>
      <p:bldP spid="281" grpId="29" animBg="1" advAuto="0"/>
      <p:bldP spid="282" grpId="34" animBg="1" advAuto="0"/>
      <p:bldP spid="283" grpId="33" animBg="1" advAuto="0"/>
      <p:bldP spid="284" grpId="3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r>
              <a:rPr lang="en-US" smtClean="0"/>
              <a:t>History and motivation</a:t>
            </a:r>
          </a:p>
          <a:p>
            <a:r>
              <a:rPr lang="en-US" smtClean="0"/>
              <a:t>Background of this work</a:t>
            </a:r>
          </a:p>
          <a:p>
            <a:pPr lvl="1"/>
            <a:r>
              <a:rPr lang="en-US" smtClean="0"/>
              <a:t>CloudBrowser 1.0</a:t>
            </a:r>
          </a:p>
          <a:p>
            <a:r>
              <a:rPr lang="en-US" smtClean="0"/>
              <a:t>CloudBrowser 2.0</a:t>
            </a:r>
          </a:p>
          <a:p>
            <a:pPr lvl="1"/>
            <a:r>
              <a:rPr lang="en-US" smtClean="0"/>
              <a:t>Application Deployment</a:t>
            </a:r>
          </a:p>
          <a:p>
            <a:pPr lvl="1"/>
            <a:r>
              <a:rPr lang="en-US" smtClean="0"/>
              <a:t>Distributed implementation</a:t>
            </a:r>
          </a:p>
          <a:p>
            <a:r>
              <a:rPr lang="en-US" smtClean="0"/>
              <a:t>Evaluation</a:t>
            </a:r>
          </a:p>
          <a:p>
            <a:r>
              <a:rPr lang="en-US" smtClean="0"/>
              <a:t>Related work</a:t>
            </a:r>
          </a:p>
          <a:p>
            <a:r>
              <a:rPr lang="en-US" smtClean="0"/>
              <a:t>Conclusion</a:t>
            </a:r>
          </a:p>
          <a:p>
            <a:endParaRPr lang="en-US" dirty="0"/>
          </a:p>
        </p:txBody>
      </p:sp>
      <p:sp>
        <p:nvSpPr>
          <p:cNvPr id="6" name="Date Placeholder 5"/>
          <p:cNvSpPr>
            <a:spLocks noGrp="1"/>
          </p:cNvSpPr>
          <p:nvPr>
            <p:ph type="dt" sz="half" idx="10"/>
          </p:nvPr>
        </p:nvSpPr>
        <p:spPr/>
        <p:txBody>
          <a:bodyPr/>
          <a:lstStyle/>
          <a:p>
            <a:r>
              <a:rPr lang="en-US" smtClean="0"/>
              <a:t>4/5/2016</a:t>
            </a:r>
            <a:endParaRPr lang="en-US"/>
          </a:p>
        </p:txBody>
      </p:sp>
      <p:sp>
        <p:nvSpPr>
          <p:cNvPr id="7" name="Footer Placeholder 6"/>
          <p:cNvSpPr>
            <a:spLocks noGrp="1"/>
          </p:cNvSpPr>
          <p:nvPr>
            <p:ph type="ftr" sz="quarter" idx="11"/>
          </p:nvPr>
        </p:nvSpPr>
        <p:spPr/>
        <p:txBody>
          <a:bodyPr/>
          <a:lstStyle/>
          <a:p>
            <a:r>
              <a:rPr lang="en-US" smtClean="0"/>
              <a:t>ACM SAC 2016</a:t>
            </a:r>
            <a:endParaRPr lang="en-US"/>
          </a:p>
        </p:txBody>
      </p:sp>
      <p:sp>
        <p:nvSpPr>
          <p:cNvPr id="8" name="Slide Number Placeholder 7"/>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287444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title"/>
          </p:nvPr>
        </p:nvSpPr>
        <p:spPr/>
        <p:txBody>
          <a:bodyPr>
            <a:normAutofit fontScale="90000"/>
          </a:bodyPr>
          <a:lstStyle/>
          <a:p>
            <a:r>
              <a:rPr lang="en-US" smtClean="0"/>
              <a:t>CloudBrowser2.0 — Request Dispatch</a:t>
            </a:r>
            <a:endParaRPr lang="en-US"/>
          </a:p>
        </p:txBody>
      </p:sp>
      <p:sp>
        <p:nvSpPr>
          <p:cNvPr id="5" name="Text Placeholder 4"/>
          <p:cNvSpPr>
            <a:spLocks noGrp="1"/>
          </p:cNvSpPr>
          <p:nvPr>
            <p:ph type="body" idx="1"/>
          </p:nvPr>
        </p:nvSpPr>
        <p:spPr/>
        <p:txBody>
          <a:bodyPr/>
          <a:lstStyle/>
          <a:p>
            <a:endParaRPr lang="en-US"/>
          </a:p>
        </p:txBody>
      </p:sp>
      <p:sp>
        <p:nvSpPr>
          <p:cNvPr id="293" name="Shape 293"/>
          <p:cNvSpPr>
            <a:spLocks noGrp="1"/>
          </p:cNvSpPr>
          <p:nvPr>
            <p:ph type="sldNum" sz="quarter" idx="2"/>
          </p:nvPr>
        </p:nvSpPr>
        <p:spPr/>
        <p:txBody>
          <a:bodyPr/>
          <a:lstStyle/>
          <a:p>
            <a:fld id="{86CB4B4D-7CA3-9044-876B-883B54F8677D}" type="slidenum">
              <a:rPr lang="en-US" smtClean="0"/>
              <a:pPr/>
              <a:t>20</a:t>
            </a:fld>
            <a:endParaRPr lang="en-US"/>
          </a:p>
        </p:txBody>
      </p:sp>
      <p:grpSp>
        <p:nvGrpSpPr>
          <p:cNvPr id="296" name="Group 296"/>
          <p:cNvGrpSpPr/>
          <p:nvPr/>
        </p:nvGrpSpPr>
        <p:grpSpPr>
          <a:xfrm>
            <a:off x="5100894" y="5983847"/>
            <a:ext cx="1803655" cy="1316453"/>
            <a:chOff x="0" y="0"/>
            <a:chExt cx="1803654" cy="1316451"/>
          </a:xfrm>
        </p:grpSpPr>
        <p:sp>
          <p:nvSpPr>
            <p:cNvPr id="294" name="Shape 294"/>
            <p:cNvSpPr/>
            <p:nvPr/>
          </p:nvSpPr>
          <p:spPr>
            <a:xfrm>
              <a:off x="0" y="0"/>
              <a:ext cx="1803655" cy="1316452"/>
            </a:xfrm>
            <a:prstGeom prst="roundRect">
              <a:avLst>
                <a:gd name="adj" fmla="val 29951"/>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endParaRPr/>
            </a:p>
          </p:txBody>
        </p:sp>
        <p:sp>
          <p:nvSpPr>
            <p:cNvPr id="295" name="Shape 295"/>
            <p:cNvSpPr/>
            <p:nvPr/>
          </p:nvSpPr>
          <p:spPr>
            <a:xfrm>
              <a:off x="76102" y="128982"/>
              <a:ext cx="1292925" cy="4768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3" tIns="91423" rIns="91423" bIns="91423" numCol="1" anchor="t">
              <a:noAutofit/>
            </a:bodyPr>
            <a:lstStyle>
              <a:lvl1pPr algn="l" defTabSz="914400">
                <a:defRPr sz="1800">
                  <a:latin typeface="Arial"/>
                  <a:ea typeface="Arial"/>
                  <a:cs typeface="Arial"/>
                  <a:sym typeface="Arial"/>
                </a:defRPr>
              </a:lvl1pPr>
            </a:lstStyle>
            <a:p>
              <a:r>
                <a:t>Master</a:t>
              </a:r>
            </a:p>
          </p:txBody>
        </p:sp>
      </p:grpSp>
      <p:sp>
        <p:nvSpPr>
          <p:cNvPr id="297" name="Shape 297"/>
          <p:cNvSpPr/>
          <p:nvPr/>
        </p:nvSpPr>
        <p:spPr>
          <a:xfrm>
            <a:off x="9759198" y="5956374"/>
            <a:ext cx="2898896" cy="1972598"/>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endParaRPr/>
          </a:p>
        </p:txBody>
      </p:sp>
      <p:sp>
        <p:nvSpPr>
          <p:cNvPr id="298" name="Shape 298"/>
          <p:cNvSpPr/>
          <p:nvPr/>
        </p:nvSpPr>
        <p:spPr>
          <a:xfrm>
            <a:off x="9910405" y="6040758"/>
            <a:ext cx="1181405" cy="3498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1800"/>
            </a:lvl1pPr>
          </a:lstStyle>
          <a:p>
            <a:r>
              <a:t>Worker 2</a:t>
            </a:r>
          </a:p>
        </p:txBody>
      </p:sp>
      <p:grpSp>
        <p:nvGrpSpPr>
          <p:cNvPr id="301" name="Group 301"/>
          <p:cNvGrpSpPr/>
          <p:nvPr/>
        </p:nvGrpSpPr>
        <p:grpSpPr>
          <a:xfrm>
            <a:off x="5059671" y="4468936"/>
            <a:ext cx="1886101" cy="1220475"/>
            <a:chOff x="0" y="0"/>
            <a:chExt cx="1886100" cy="1220474"/>
          </a:xfrm>
        </p:grpSpPr>
        <p:sp>
          <p:nvSpPr>
            <p:cNvPr id="299" name="Shape 299"/>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endParaRPr/>
            </a:p>
          </p:txBody>
        </p:sp>
        <p:sp>
          <p:nvSpPr>
            <p:cNvPr id="300" name="Shape 300"/>
            <p:cNvSpPr/>
            <p:nvPr/>
          </p:nvSpPr>
          <p:spPr>
            <a:xfrm>
              <a:off x="0" y="163867"/>
              <a:ext cx="1886101" cy="4420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r>
                <a:t>Reverse Proxy</a:t>
              </a:r>
            </a:p>
          </p:txBody>
        </p:sp>
      </p:grpSp>
      <p:grpSp>
        <p:nvGrpSpPr>
          <p:cNvPr id="304" name="Group 304"/>
          <p:cNvGrpSpPr/>
          <p:nvPr/>
        </p:nvGrpSpPr>
        <p:grpSpPr>
          <a:xfrm>
            <a:off x="5126299" y="2954025"/>
            <a:ext cx="1886102" cy="1220475"/>
            <a:chOff x="0" y="0"/>
            <a:chExt cx="1886100" cy="1220474"/>
          </a:xfrm>
        </p:grpSpPr>
        <p:sp>
          <p:nvSpPr>
            <p:cNvPr id="302" name="Shape 302"/>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endParaRPr/>
            </a:p>
          </p:txBody>
        </p:sp>
        <p:sp>
          <p:nvSpPr>
            <p:cNvPr id="303" name="Shape 303"/>
            <p:cNvSpPr/>
            <p:nvPr/>
          </p:nvSpPr>
          <p:spPr>
            <a:xfrm>
              <a:off x="0" y="168167"/>
              <a:ext cx="1886101" cy="4420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r>
                <a:t>Reverse Proxy</a:t>
              </a:r>
            </a:p>
          </p:txBody>
        </p:sp>
      </p:grpSp>
      <p:sp>
        <p:nvSpPr>
          <p:cNvPr id="305" name="Shape 305"/>
          <p:cNvSpPr/>
          <p:nvPr/>
        </p:nvSpPr>
        <p:spPr>
          <a:xfrm>
            <a:off x="9759198" y="2334925"/>
            <a:ext cx="2136877" cy="1963120"/>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endParaRPr/>
          </a:p>
        </p:txBody>
      </p:sp>
      <p:sp>
        <p:nvSpPr>
          <p:cNvPr id="306" name="Shape 306"/>
          <p:cNvSpPr/>
          <p:nvPr/>
        </p:nvSpPr>
        <p:spPr>
          <a:xfrm>
            <a:off x="9988700" y="2528274"/>
            <a:ext cx="1024815"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Worker 1</a:t>
            </a:r>
          </a:p>
        </p:txBody>
      </p:sp>
      <p:pic>
        <p:nvPicPr>
          <p:cNvPr id="307" name="pasted-image.png"/>
          <p:cNvPicPr>
            <a:picLocks noChangeAspect="1"/>
          </p:cNvPicPr>
          <p:nvPr/>
        </p:nvPicPr>
        <p:blipFill>
          <a:blip r:embed="rId3">
            <a:extLst/>
          </a:blip>
          <a:stretch>
            <a:fillRect/>
          </a:stretch>
        </p:blipFill>
        <p:spPr>
          <a:xfrm>
            <a:off x="416253" y="4577084"/>
            <a:ext cx="564080" cy="1016359"/>
          </a:xfrm>
          <a:prstGeom prst="rect">
            <a:avLst/>
          </a:prstGeom>
          <a:ln w="12700">
            <a:miter lim="400000"/>
          </a:ln>
        </p:spPr>
      </p:pic>
      <p:sp>
        <p:nvSpPr>
          <p:cNvPr id="308" name="Shape 308"/>
          <p:cNvSpPr/>
          <p:nvPr/>
        </p:nvSpPr>
        <p:spPr>
          <a:xfrm>
            <a:off x="1043038" y="4787900"/>
            <a:ext cx="2512503" cy="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9" name="Shape 309"/>
          <p:cNvSpPr/>
          <p:nvPr/>
        </p:nvSpPr>
        <p:spPr>
          <a:xfrm>
            <a:off x="959007" y="4105353"/>
            <a:ext cx="2680565" cy="660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800"/>
            </a:lvl1pPr>
          </a:lstStyle>
          <a:p>
            <a:r>
              <a:t>http://example.com/app1/a/1/b/1</a:t>
            </a:r>
          </a:p>
        </p:txBody>
      </p:sp>
      <p:sp>
        <p:nvSpPr>
          <p:cNvPr id="310" name="Shape 310"/>
          <p:cNvSpPr/>
          <p:nvPr/>
        </p:nvSpPr>
        <p:spPr>
          <a:xfrm>
            <a:off x="3815919" y="4821277"/>
            <a:ext cx="1244200" cy="1"/>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1" name="Shape 311"/>
          <p:cNvSpPr/>
          <p:nvPr/>
        </p:nvSpPr>
        <p:spPr>
          <a:xfrm>
            <a:off x="3858518" y="4284516"/>
            <a:ext cx="1300049"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round-robin</a:t>
            </a:r>
          </a:p>
        </p:txBody>
      </p:sp>
      <p:sp>
        <p:nvSpPr>
          <p:cNvPr id="326" name="Shape 326"/>
          <p:cNvSpPr/>
          <p:nvPr/>
        </p:nvSpPr>
        <p:spPr>
          <a:xfrm>
            <a:off x="6868283" y="5530467"/>
            <a:ext cx="479183" cy="917271"/>
          </a:xfrm>
          <a:custGeom>
            <a:avLst/>
            <a:gdLst/>
            <a:ahLst/>
            <a:cxnLst>
              <a:cxn ang="0">
                <a:pos x="wd2" y="hd2"/>
              </a:cxn>
              <a:cxn ang="5400000">
                <a:pos x="wd2" y="hd2"/>
              </a:cxn>
              <a:cxn ang="10800000">
                <a:pos x="wd2" y="hd2"/>
              </a:cxn>
              <a:cxn ang="16200000">
                <a:pos x="wd2" y="hd2"/>
              </a:cxn>
            </a:cxnLst>
            <a:rect l="0" t="0" r="r" b="b"/>
            <a:pathLst>
              <a:path w="16210" h="21600" extrusionOk="0">
                <a:moveTo>
                  <a:pt x="0" y="0"/>
                </a:moveTo>
                <a:cubicBezTo>
                  <a:pt x="21082" y="9455"/>
                  <a:pt x="21600" y="16655"/>
                  <a:pt x="1554" y="21600"/>
                </a:cubicBezTo>
              </a:path>
            </a:pathLst>
          </a:custGeom>
          <a:ln w="25400">
            <a:solidFill>
              <a:schemeClr val="accent1">
                <a:satOff val="-3355"/>
                <a:lumOff val="26614"/>
              </a:schemeClr>
            </a:solidFill>
            <a:miter lim="400000"/>
            <a:tailEnd type="triangle"/>
          </a:ln>
        </p:spPr>
        <p:txBody>
          <a:bodyPr/>
          <a:lstStyle/>
          <a:p>
            <a:endParaRPr/>
          </a:p>
        </p:txBody>
      </p:sp>
      <p:sp>
        <p:nvSpPr>
          <p:cNvPr id="313" name="Shape 313"/>
          <p:cNvSpPr/>
          <p:nvPr/>
        </p:nvSpPr>
        <p:spPr>
          <a:xfrm>
            <a:off x="7158287" y="6025178"/>
            <a:ext cx="1981963"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ask for destination</a:t>
            </a:r>
          </a:p>
        </p:txBody>
      </p:sp>
      <p:sp>
        <p:nvSpPr>
          <p:cNvPr id="327" name="Shape 327"/>
          <p:cNvSpPr/>
          <p:nvPr/>
        </p:nvSpPr>
        <p:spPr>
          <a:xfrm>
            <a:off x="4440015" y="5495194"/>
            <a:ext cx="678384" cy="1023954"/>
          </a:xfrm>
          <a:custGeom>
            <a:avLst/>
            <a:gdLst/>
            <a:ahLst/>
            <a:cxnLst>
              <a:cxn ang="0">
                <a:pos x="wd2" y="hd2"/>
              </a:cxn>
              <a:cxn ang="5400000">
                <a:pos x="wd2" y="hd2"/>
              </a:cxn>
              <a:cxn ang="10800000">
                <a:pos x="wd2" y="hd2"/>
              </a:cxn>
              <a:cxn ang="16200000">
                <a:pos x="wd2" y="hd2"/>
              </a:cxn>
            </a:cxnLst>
            <a:rect l="0" t="0" r="r" b="b"/>
            <a:pathLst>
              <a:path w="16202" h="21600" extrusionOk="0">
                <a:moveTo>
                  <a:pt x="16202" y="0"/>
                </a:moveTo>
                <a:cubicBezTo>
                  <a:pt x="-5183" y="10360"/>
                  <a:pt x="-5398" y="17560"/>
                  <a:pt x="15556" y="21600"/>
                </a:cubicBezTo>
              </a:path>
            </a:pathLst>
          </a:custGeom>
          <a:ln w="25400">
            <a:solidFill>
              <a:schemeClr val="accent1">
                <a:satOff val="-3355"/>
                <a:lumOff val="26614"/>
              </a:schemeClr>
            </a:solidFill>
            <a:miter lim="400000"/>
            <a:headEnd type="triangle"/>
          </a:ln>
        </p:spPr>
        <p:txBody>
          <a:bodyPr/>
          <a:lstStyle/>
          <a:p>
            <a:endParaRPr/>
          </a:p>
        </p:txBody>
      </p:sp>
      <p:sp>
        <p:nvSpPr>
          <p:cNvPr id="315" name="Shape 315"/>
          <p:cNvSpPr/>
          <p:nvPr/>
        </p:nvSpPr>
        <p:spPr>
          <a:xfrm>
            <a:off x="3180272" y="5816684"/>
            <a:ext cx="1181405"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to worker2</a:t>
            </a:r>
          </a:p>
        </p:txBody>
      </p:sp>
      <p:sp>
        <p:nvSpPr>
          <p:cNvPr id="316" name="Shape 316"/>
          <p:cNvSpPr/>
          <p:nvPr/>
        </p:nvSpPr>
        <p:spPr>
          <a:xfrm>
            <a:off x="6984950" y="4894887"/>
            <a:ext cx="2767327" cy="130265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7" name="Shape 317"/>
          <p:cNvSpPr/>
          <p:nvPr/>
        </p:nvSpPr>
        <p:spPr>
          <a:xfrm>
            <a:off x="9917218" y="6446375"/>
            <a:ext cx="2447158" cy="1272208"/>
          </a:xfrm>
          <a:prstGeom prst="roundRect">
            <a:avLst>
              <a:gd name="adj" fmla="val 9700"/>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 xmlns:ma14="http://schemas.microsoft.com/office/mac/drawingml/2011/main" val="1"/>
            </a:ext>
          </a:extLst>
        </p:spPr>
        <p:txBody>
          <a:bodyPr lIns="50800" tIns="50800" rIns="50800" bIns="50800"/>
          <a:lstStyle>
            <a:lvl1pPr algn="l">
              <a:defRPr sz="1800"/>
            </a:lvl1pPr>
          </a:lstStyle>
          <a:p>
            <a:r>
              <a:t>App Instance 1</a:t>
            </a:r>
          </a:p>
        </p:txBody>
      </p:sp>
      <p:grpSp>
        <p:nvGrpSpPr>
          <p:cNvPr id="320" name="Group 320"/>
          <p:cNvGrpSpPr/>
          <p:nvPr/>
        </p:nvGrpSpPr>
        <p:grpSpPr>
          <a:xfrm>
            <a:off x="10000553" y="6874919"/>
            <a:ext cx="2155927" cy="712351"/>
            <a:chOff x="0" y="-110029"/>
            <a:chExt cx="2155926" cy="712350"/>
          </a:xfrm>
        </p:grpSpPr>
        <p:sp>
          <p:nvSpPr>
            <p:cNvPr id="318" name="Shape 318"/>
            <p:cNvSpPr/>
            <p:nvPr/>
          </p:nvSpPr>
          <p:spPr>
            <a:xfrm>
              <a:off x="-1" y="-1"/>
              <a:ext cx="2155928" cy="492293"/>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p:spPr>
          <p:txBody>
            <a:bodyPr wrap="square" lIns="50800" tIns="50800" rIns="50800" bIns="50800" numCol="1" anchor="ctr">
              <a:noAutofit/>
            </a:bodyPr>
            <a:lstStyle/>
            <a:p>
              <a:pPr>
                <a:defRPr sz="1800"/>
              </a:pPr>
              <a:endParaRPr/>
            </a:p>
          </p:txBody>
        </p:sp>
        <p:sp>
          <p:nvSpPr>
            <p:cNvPr id="319" name="Shape 319"/>
            <p:cNvSpPr/>
            <p:nvPr/>
          </p:nvSpPr>
          <p:spPr>
            <a:xfrm>
              <a:off x="-1" y="-110030"/>
              <a:ext cx="2155928" cy="712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1800"/>
              </a:lvl1pPr>
            </a:lstStyle>
            <a:p>
              <a:r>
                <a:t>Virtual Browser 1</a:t>
              </a:r>
            </a:p>
          </p:txBody>
        </p:sp>
      </p:grpSp>
      <p:sp>
        <p:nvSpPr>
          <p:cNvPr id="321" name="Shape 321"/>
          <p:cNvSpPr/>
          <p:nvPr/>
        </p:nvSpPr>
        <p:spPr>
          <a:xfrm flipH="1" flipV="1">
            <a:off x="6954072" y="5223100"/>
            <a:ext cx="2817147" cy="1557229"/>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22" name="Shape 322"/>
          <p:cNvSpPr/>
          <p:nvPr/>
        </p:nvSpPr>
        <p:spPr>
          <a:xfrm flipH="1">
            <a:off x="3680656" y="5262578"/>
            <a:ext cx="1385247" cy="1"/>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23" name="Shape 323"/>
          <p:cNvSpPr/>
          <p:nvPr/>
        </p:nvSpPr>
        <p:spPr>
          <a:xfrm flipH="1">
            <a:off x="1047478" y="5288283"/>
            <a:ext cx="2398666" cy="1"/>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24" name="Shape 324"/>
          <p:cNvSpPr/>
          <p:nvPr/>
        </p:nvSpPr>
        <p:spPr>
          <a:xfrm>
            <a:off x="7711732" y="6451573"/>
            <a:ext cx="1308279"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initial HTML</a:t>
            </a:r>
          </a:p>
        </p:txBody>
      </p:sp>
      <p:sp>
        <p:nvSpPr>
          <p:cNvPr id="325" name="Shape 325"/>
          <p:cNvSpPr/>
          <p:nvPr/>
        </p:nvSpPr>
        <p:spPr>
          <a:xfrm>
            <a:off x="1432427" y="5473699"/>
            <a:ext cx="1308278" cy="381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800"/>
            </a:lvl1pPr>
          </a:lstStyle>
          <a:p>
            <a:r>
              <a:t>initial HTML</a:t>
            </a:r>
          </a:p>
        </p:txBody>
      </p:sp>
      <p:sp>
        <p:nvSpPr>
          <p:cNvPr id="2" name="TextBox 1"/>
          <p:cNvSpPr txBox="1"/>
          <p:nvPr/>
        </p:nvSpPr>
        <p:spPr>
          <a:xfrm>
            <a:off x="583324" y="7677023"/>
            <a:ext cx="8443065" cy="1200329"/>
          </a:xfrm>
          <a:prstGeom prst="rect">
            <a:avLst/>
          </a:prstGeom>
          <a:noFill/>
        </p:spPr>
        <p:txBody>
          <a:bodyPr wrap="square" rtlCol="0">
            <a:spAutoFit/>
          </a:bodyPr>
          <a:lstStyle/>
          <a:p>
            <a:r>
              <a:rPr lang="en-US" dirty="0" smtClean="0"/>
              <a:t>Note: majority of subsequent </a:t>
            </a:r>
            <a:r>
              <a:rPr lang="en-US" dirty="0" err="1" smtClean="0"/>
              <a:t>websocket</a:t>
            </a:r>
            <a:r>
              <a:rPr lang="en-US" dirty="0" smtClean="0"/>
              <a:t> traffic is directly forwarded to worker</a:t>
            </a:r>
            <a:endParaRPr lang="en-US" dirty="0"/>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3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32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3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7" nodeType="clickEffect">
                                  <p:stCondLst>
                                    <p:cond delay="0"/>
                                  </p:stCondLst>
                                  <p:iterate>
                                    <p:tmAbs val="0"/>
                                  </p:iterate>
                                  <p:childTnLst>
                                    <p:set>
                                      <p:cBhvr>
                                        <p:cTn id="27" fill="hold"/>
                                        <p:tgtEl>
                                          <p:spTgt spid="32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31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9" nodeType="afterEffect">
                                  <p:stCondLst>
                                    <p:cond delay="0"/>
                                  </p:stCondLst>
                                  <p:iterate>
                                    <p:tmAbs val="0"/>
                                  </p:iterate>
                                  <p:childTnLst>
                                    <p:set>
                                      <p:cBhvr>
                                        <p:cTn id="33" fill="hold"/>
                                        <p:tgtEl>
                                          <p:spTgt spid="3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0" nodeType="clickEffect">
                                  <p:stCondLst>
                                    <p:cond delay="0"/>
                                  </p:stCondLst>
                                  <p:iterate>
                                    <p:tmAbs val="0"/>
                                  </p:iterate>
                                  <p:childTnLst>
                                    <p:set>
                                      <p:cBhvr>
                                        <p:cTn id="37" fill="hold">
                                          <p:stCondLst>
                                            <p:cond delay="0"/>
                                          </p:stCondLst>
                                        </p:cTn>
                                        <p:tgtEl>
                                          <p:spTgt spid="326"/>
                                        </p:tgtEl>
                                        <p:attrNameLst>
                                          <p:attrName>style.visibility</p:attrName>
                                        </p:attrNameLst>
                                      </p:cBhvr>
                                      <p:to>
                                        <p:strVal val="hidden"/>
                                      </p:to>
                                    </p:set>
                                  </p:childTnLst>
                                </p:cTn>
                              </p:par>
                            </p:childTnLst>
                          </p:cTn>
                        </p:par>
                        <p:par>
                          <p:cTn id="38" fill="hold">
                            <p:stCondLst>
                              <p:cond delay="0"/>
                            </p:stCondLst>
                            <p:childTnLst>
                              <p:par>
                                <p:cTn id="39" presetID="1" presetClass="exit" presetSubtype="0" fill="hold" grpId="11" nodeType="afterEffect">
                                  <p:stCondLst>
                                    <p:cond delay="0"/>
                                  </p:stCondLst>
                                  <p:iterate>
                                    <p:tmAbs val="0"/>
                                  </p:iterate>
                                  <p:childTnLst>
                                    <p:set>
                                      <p:cBhvr>
                                        <p:cTn id="40" fill="hold">
                                          <p:stCondLst>
                                            <p:cond delay="0"/>
                                          </p:stCondLst>
                                        </p:cTn>
                                        <p:tgtEl>
                                          <p:spTgt spid="313"/>
                                        </p:tgtEl>
                                        <p:attrNameLst>
                                          <p:attrName>style.visibility</p:attrName>
                                        </p:attrNameLst>
                                      </p:cBhvr>
                                      <p:to>
                                        <p:strVal val="hidden"/>
                                      </p:to>
                                    </p:set>
                                  </p:childTnLst>
                                </p:cTn>
                              </p:par>
                            </p:childTnLst>
                          </p:cTn>
                        </p:par>
                        <p:par>
                          <p:cTn id="41" fill="hold">
                            <p:stCondLst>
                              <p:cond delay="0"/>
                            </p:stCondLst>
                            <p:childTnLst>
                              <p:par>
                                <p:cTn id="42" presetID="1" presetClass="exit" presetSubtype="0" fill="hold" grpId="12" nodeType="afterEffect">
                                  <p:stCondLst>
                                    <p:cond delay="0"/>
                                  </p:stCondLst>
                                  <p:iterate>
                                    <p:tmAbs val="0"/>
                                  </p:iterate>
                                  <p:childTnLst>
                                    <p:set>
                                      <p:cBhvr>
                                        <p:cTn id="43" fill="hold">
                                          <p:stCondLst>
                                            <p:cond delay="0"/>
                                          </p:stCondLst>
                                        </p:cTn>
                                        <p:tgtEl>
                                          <p:spTgt spid="327"/>
                                        </p:tgtEl>
                                        <p:attrNameLst>
                                          <p:attrName>style.visibility</p:attrName>
                                        </p:attrNameLst>
                                      </p:cBhvr>
                                      <p:to>
                                        <p:strVal val="hidden"/>
                                      </p:to>
                                    </p:set>
                                  </p:childTnLst>
                                </p:cTn>
                              </p:par>
                            </p:childTnLst>
                          </p:cTn>
                        </p:par>
                        <p:par>
                          <p:cTn id="44" fill="hold">
                            <p:stCondLst>
                              <p:cond delay="0"/>
                            </p:stCondLst>
                            <p:childTnLst>
                              <p:par>
                                <p:cTn id="45" presetID="1" presetClass="exit" presetSubtype="0" fill="hold" grpId="13" nodeType="afterEffect">
                                  <p:stCondLst>
                                    <p:cond delay="0"/>
                                  </p:stCondLst>
                                  <p:iterate>
                                    <p:tmAbs val="0"/>
                                  </p:iterate>
                                  <p:childTnLst>
                                    <p:set>
                                      <p:cBhvr>
                                        <p:cTn id="46" fill="hold">
                                          <p:stCondLst>
                                            <p:cond delay="0"/>
                                          </p:stCondLst>
                                        </p:cTn>
                                        <p:tgtEl>
                                          <p:spTgt spid="3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4" nodeType="clickEffect">
                                  <p:stCondLst>
                                    <p:cond delay="0"/>
                                  </p:stCondLst>
                                  <p:iterate>
                                    <p:tmAbs val="0"/>
                                  </p:iterate>
                                  <p:childTnLst>
                                    <p:set>
                                      <p:cBhvr>
                                        <p:cTn id="50" fill="hold"/>
                                        <p:tgtEl>
                                          <p:spTgt spid="321"/>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5" nodeType="afterEffect">
                                  <p:stCondLst>
                                    <p:cond delay="0"/>
                                  </p:stCondLst>
                                  <p:iterate>
                                    <p:tmAbs val="0"/>
                                  </p:iterate>
                                  <p:childTnLst>
                                    <p:set>
                                      <p:cBhvr>
                                        <p:cTn id="53" fill="hold"/>
                                        <p:tgtEl>
                                          <p:spTgt spid="324"/>
                                        </p:tgtEl>
                                        <p:attrNameLst>
                                          <p:attrName>style.visibility</p:attrName>
                                        </p:attrNameLst>
                                      </p:cBhvr>
                                      <p:to>
                                        <p:strVal val="visible"/>
                                      </p:to>
                                    </p:set>
                                  </p:childTnLst>
                                </p:cTn>
                              </p:par>
                            </p:childTnLst>
                          </p:cTn>
                        </p:par>
                        <p:par>
                          <p:cTn id="54" fill="hold">
                            <p:stCondLst>
                              <p:cond delay="0"/>
                            </p:stCondLst>
                            <p:childTnLst>
                              <p:par>
                                <p:cTn id="55" presetID="1" presetClass="exit" presetSubtype="0" fill="hold" grpId="16" nodeType="afterEffect">
                                  <p:stCondLst>
                                    <p:cond delay="0"/>
                                  </p:stCondLst>
                                  <p:iterate>
                                    <p:tmAbs val="0"/>
                                  </p:iterate>
                                  <p:childTnLst>
                                    <p:set>
                                      <p:cBhvr>
                                        <p:cTn id="56" fill="hold">
                                          <p:stCondLst>
                                            <p:cond delay="0"/>
                                          </p:stCondLst>
                                        </p:cTn>
                                        <p:tgtEl>
                                          <p:spTgt spid="3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7" nodeType="clickEffect">
                                  <p:stCondLst>
                                    <p:cond delay="0"/>
                                  </p:stCondLst>
                                  <p:iterate>
                                    <p:tmAbs val="0"/>
                                  </p:iterate>
                                  <p:childTnLst>
                                    <p:set>
                                      <p:cBhvr>
                                        <p:cTn id="60" fill="hold"/>
                                        <p:tgtEl>
                                          <p:spTgt spid="32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18" nodeType="afterEffect">
                                  <p:stCondLst>
                                    <p:cond delay="0"/>
                                  </p:stCondLst>
                                  <p:iterate>
                                    <p:tmAbs val="0"/>
                                  </p:iterate>
                                  <p:childTnLst>
                                    <p:set>
                                      <p:cBhvr>
                                        <p:cTn id="63" fill="hold"/>
                                        <p:tgtEl>
                                          <p:spTgt spid="323"/>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19" nodeType="afterEffect">
                                  <p:stCondLst>
                                    <p:cond delay="0"/>
                                  </p:stCondLst>
                                  <p:iterate>
                                    <p:tmAbs val="0"/>
                                  </p:iterate>
                                  <p:childTnLst>
                                    <p:set>
                                      <p:cBhvr>
                                        <p:cTn id="66" fill="hold"/>
                                        <p:tgtEl>
                                          <p:spTgt spid="3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2" animBg="1" advAuto="0"/>
      <p:bldP spid="309" grpId="1" animBg="1" advAuto="0"/>
      <p:bldP spid="310" grpId="4" animBg="1" advAuto="0"/>
      <p:bldP spid="311" grpId="3" animBg="1" advAuto="0"/>
      <p:bldP spid="326" grpId="5" animBg="1" advAuto="0"/>
      <p:bldP spid="326" grpId="10" animBg="1" advAuto="0"/>
      <p:bldP spid="313" grpId="6" animBg="1" advAuto="0"/>
      <p:bldP spid="313" grpId="11" animBg="1" advAuto="0"/>
      <p:bldP spid="327" grpId="7" animBg="1" advAuto="0"/>
      <p:bldP spid="327" grpId="12" animBg="1" advAuto="0"/>
      <p:bldP spid="315" grpId="8" animBg="1" advAuto="0"/>
      <p:bldP spid="315" grpId="13" animBg="1" advAuto="0"/>
      <p:bldP spid="316" grpId="9" animBg="1" advAuto="0"/>
      <p:bldP spid="316" grpId="16" animBg="1" advAuto="0"/>
      <p:bldP spid="321" grpId="14" animBg="1" advAuto="0"/>
      <p:bldP spid="322" grpId="17" animBg="1" advAuto="0"/>
      <p:bldP spid="323" grpId="18" animBg="1" advAuto="0"/>
      <p:bldP spid="324" grpId="15" animBg="1" advAuto="0"/>
      <p:bldP spid="325" grpId="19" animBg="1" advAuto="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p:cNvSpPr>
          <p:nvPr>
            <p:ph type="title"/>
          </p:nvPr>
        </p:nvSpPr>
        <p:spPr/>
        <p:txBody>
          <a:bodyPr>
            <a:normAutofit fontScale="90000"/>
          </a:bodyPr>
          <a:lstStyle/>
          <a:p>
            <a:r>
              <a:rPr lang="en-US" smtClean="0"/>
              <a:t>CloudBrowser 2.0 — Load Balancing</a:t>
            </a:r>
            <a:endParaRPr lang="en-US" dirty="0"/>
          </a:p>
        </p:txBody>
      </p:sp>
      <p:sp>
        <p:nvSpPr>
          <p:cNvPr id="332" name="Shape 332"/>
          <p:cNvSpPr>
            <a:spLocks noGrp="1"/>
          </p:cNvSpPr>
          <p:nvPr>
            <p:ph type="body" idx="1"/>
          </p:nvPr>
        </p:nvSpPr>
        <p:spPr/>
        <p:txBody>
          <a:bodyPr/>
          <a:lstStyle/>
          <a:p>
            <a:r>
              <a:rPr lang="en-US" smtClean="0"/>
              <a:t>Round-robin: assign new requests to workers in round-robin fashion</a:t>
            </a:r>
          </a:p>
          <a:p>
            <a:r>
              <a:rPr lang="en-US" smtClean="0"/>
              <a:t>Load-based</a:t>
            </a:r>
          </a:p>
          <a:p>
            <a:pPr lvl="1"/>
            <a:r>
              <a:rPr lang="en-US" smtClean="0"/>
              <a:t>Workers periodically report their load to the master</a:t>
            </a:r>
          </a:p>
          <a:p>
            <a:pPr lvl="1"/>
            <a:r>
              <a:rPr lang="en-US" smtClean="0"/>
              <a:t>Master selects the worker with the lowest load</a:t>
            </a:r>
          </a:p>
          <a:p>
            <a:pPr lvl="1"/>
            <a:r>
              <a:rPr lang="en-US" smtClean="0"/>
              <a:t>To handle bursts of requests, master projects impact on selected worker’s load</a:t>
            </a:r>
            <a:endParaRPr lang="en-US"/>
          </a:p>
        </p:txBody>
      </p:sp>
      <p:sp>
        <p:nvSpPr>
          <p:cNvPr id="333" name="Shape 333"/>
          <p:cNvSpPr>
            <a:spLocks noGrp="1"/>
          </p:cNvSpPr>
          <p:nvPr>
            <p:ph type="sldNum" sz="quarter" idx="2"/>
          </p:nvPr>
        </p:nvSpPr>
        <p:spPr/>
        <p:txBody>
          <a:bodyPr/>
          <a:lstStyle/>
          <a:p>
            <a:fld id="{86CB4B4D-7CA3-9044-876B-883B54F8677D}" type="slidenum">
              <a:rPr lang="en-US" smtClean="0"/>
              <a:pPr/>
              <a:t>21</a:t>
            </a:fld>
            <a:endParaRPr lang="en-US"/>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Master-Worker Communication</a:t>
            </a:r>
            <a:endParaRPr lang="en-US" dirty="0"/>
          </a:p>
        </p:txBody>
      </p:sp>
      <p:sp>
        <p:nvSpPr>
          <p:cNvPr id="3" name="Text Placeholder 2"/>
          <p:cNvSpPr>
            <a:spLocks noGrp="1"/>
          </p:cNvSpPr>
          <p:nvPr>
            <p:ph type="body" idx="1"/>
          </p:nvPr>
        </p:nvSpPr>
        <p:spPr/>
        <p:txBody>
          <a:bodyPr/>
          <a:lstStyle/>
          <a:p>
            <a:r>
              <a:rPr lang="en-US" dirty="0" smtClean="0"/>
              <a:t>Turned original</a:t>
            </a:r>
            <a:br>
              <a:rPr lang="en-US" dirty="0" smtClean="0"/>
            </a:br>
            <a:r>
              <a:rPr lang="en-US" dirty="0" smtClean="0"/>
              <a:t>non-distributed</a:t>
            </a:r>
            <a:br>
              <a:rPr lang="en-US" dirty="0" smtClean="0"/>
            </a:br>
            <a:r>
              <a:rPr lang="en-US" dirty="0" smtClean="0"/>
              <a:t>code base into</a:t>
            </a:r>
            <a:br>
              <a:rPr lang="en-US" dirty="0" smtClean="0"/>
            </a:br>
            <a:r>
              <a:rPr lang="en-US" dirty="0" smtClean="0"/>
              <a:t>distributed </a:t>
            </a:r>
            <a:br>
              <a:rPr lang="en-US" dirty="0" smtClean="0"/>
            </a:br>
            <a:r>
              <a:rPr lang="en-US" dirty="0" smtClean="0"/>
              <a:t>application</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22</a:t>
            </a:fld>
            <a:endParaRPr lang="en-US"/>
          </a:p>
        </p:txBody>
      </p:sp>
      <p:pic>
        <p:nvPicPr>
          <p:cNvPr id="5" name="pasted-image.png"/>
          <p:cNvPicPr>
            <a:picLocks noChangeAspect="1"/>
          </p:cNvPicPr>
          <p:nvPr/>
        </p:nvPicPr>
        <p:blipFill>
          <a:blip r:embed="rId2">
            <a:extLst/>
          </a:blip>
          <a:stretch>
            <a:fillRect/>
          </a:stretch>
        </p:blipFill>
        <p:spPr>
          <a:xfrm>
            <a:off x="0" y="5351907"/>
            <a:ext cx="6445723" cy="3549132"/>
          </a:xfrm>
          <a:prstGeom prst="rect">
            <a:avLst/>
          </a:prstGeom>
          <a:ln w="12700">
            <a:miter lim="400000"/>
          </a:ln>
        </p:spPr>
      </p:pic>
      <p:pic>
        <p:nvPicPr>
          <p:cNvPr id="6" name="pasted-image.png"/>
          <p:cNvPicPr>
            <a:picLocks noChangeAspect="1"/>
          </p:cNvPicPr>
          <p:nvPr/>
        </p:nvPicPr>
        <p:blipFill>
          <a:blip r:embed="rId3">
            <a:extLst/>
          </a:blip>
          <a:stretch>
            <a:fillRect/>
          </a:stretch>
        </p:blipFill>
        <p:spPr>
          <a:xfrm>
            <a:off x="6235909" y="1456719"/>
            <a:ext cx="6508551" cy="3661060"/>
          </a:xfrm>
          <a:prstGeom prst="rect">
            <a:avLst/>
          </a:prstGeom>
          <a:ln w="12700">
            <a:miter lim="400000"/>
          </a:ln>
        </p:spPr>
      </p:pic>
      <p:sp>
        <p:nvSpPr>
          <p:cNvPr id="7" name="TextBox 6"/>
          <p:cNvSpPr txBox="1"/>
          <p:nvPr/>
        </p:nvSpPr>
        <p:spPr>
          <a:xfrm>
            <a:off x="4565964" y="4112936"/>
            <a:ext cx="1598515" cy="646331"/>
          </a:xfrm>
          <a:prstGeom prst="rect">
            <a:avLst/>
          </a:prstGeom>
          <a:noFill/>
        </p:spPr>
        <p:txBody>
          <a:bodyPr wrap="none" rtlCol="0">
            <a:spAutoFit/>
          </a:bodyPr>
          <a:lstStyle/>
          <a:p>
            <a:r>
              <a:rPr lang="en-US" dirty="0" smtClean="0"/>
              <a:t>Worker</a:t>
            </a:r>
            <a:endParaRPr lang="en-US" dirty="0"/>
          </a:p>
        </p:txBody>
      </p:sp>
      <p:sp>
        <p:nvSpPr>
          <p:cNvPr id="8" name="TextBox 7"/>
          <p:cNvSpPr txBox="1"/>
          <p:nvPr/>
        </p:nvSpPr>
        <p:spPr>
          <a:xfrm>
            <a:off x="4359256" y="7772486"/>
            <a:ext cx="1524776" cy="646331"/>
          </a:xfrm>
          <a:prstGeom prst="rect">
            <a:avLst/>
          </a:prstGeom>
          <a:noFill/>
        </p:spPr>
        <p:txBody>
          <a:bodyPr wrap="none" rtlCol="0">
            <a:spAutoFit/>
          </a:bodyPr>
          <a:lstStyle/>
          <a:p>
            <a:r>
              <a:rPr lang="en-US" dirty="0" smtClean="0"/>
              <a:t>Master</a:t>
            </a:r>
            <a:endParaRPr lang="en-US" dirty="0"/>
          </a:p>
        </p:txBody>
      </p:sp>
      <p:sp>
        <p:nvSpPr>
          <p:cNvPr id="9" name="Left-Right Arrow 8"/>
          <p:cNvSpPr/>
          <p:nvPr/>
        </p:nvSpPr>
        <p:spPr>
          <a:xfrm rot="19554177">
            <a:off x="6294226" y="5360117"/>
            <a:ext cx="2311367" cy="11716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930005" y="6230507"/>
            <a:ext cx="4122295" cy="2800767"/>
          </a:xfrm>
          <a:prstGeom prst="rect">
            <a:avLst/>
          </a:prstGeom>
          <a:noFill/>
        </p:spPr>
        <p:txBody>
          <a:bodyPr wrap="square" rtlCol="0">
            <a:spAutoFit/>
          </a:bodyPr>
          <a:lstStyle/>
          <a:p>
            <a:r>
              <a:rPr lang="en-US" sz="4400" dirty="0" smtClean="0">
                <a:solidFill>
                  <a:srgbClr val="C00000"/>
                </a:solidFill>
              </a:rPr>
              <a:t>Solution:</a:t>
            </a:r>
          </a:p>
          <a:p>
            <a:r>
              <a:rPr lang="en-US" sz="4400" dirty="0" smtClean="0">
                <a:solidFill>
                  <a:srgbClr val="C00000"/>
                </a:solidFill>
              </a:rPr>
              <a:t>Remote Method Invocation</a:t>
            </a:r>
            <a:br>
              <a:rPr lang="en-US" sz="4400" dirty="0" smtClean="0">
                <a:solidFill>
                  <a:srgbClr val="C00000"/>
                </a:solidFill>
              </a:rPr>
            </a:br>
            <a:r>
              <a:rPr lang="en-US" sz="4400" dirty="0" smtClean="0">
                <a:solidFill>
                  <a:srgbClr val="C00000"/>
                </a:solidFill>
              </a:rPr>
              <a:t>“</a:t>
            </a:r>
            <a:r>
              <a:rPr lang="en-US" sz="4400" dirty="0" err="1" smtClean="0">
                <a:solidFill>
                  <a:srgbClr val="C00000"/>
                </a:solidFill>
              </a:rPr>
              <a:t>nodermi</a:t>
            </a:r>
            <a:r>
              <a:rPr lang="en-US" sz="4400" dirty="0" smtClean="0">
                <a:solidFill>
                  <a:srgbClr val="C00000"/>
                </a:solidFill>
              </a:rPr>
              <a:t>”</a:t>
            </a:r>
            <a:endParaRPr lang="en-US" sz="4400" dirty="0">
              <a:solidFill>
                <a:srgbClr val="C00000"/>
              </a:solidFill>
            </a:endParaRPr>
          </a:p>
        </p:txBody>
      </p:sp>
    </p:spTree>
    <p:extLst>
      <p:ext uri="{BB962C8B-B14F-4D97-AF65-F5344CB8AC3E}">
        <p14:creationId xmlns:p14="http://schemas.microsoft.com/office/powerpoint/2010/main" val="165595430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a:prstGeom prst="rect">
            <a:avLst/>
          </a:prstGeom>
        </p:spPr>
        <p:txBody>
          <a:bodyPr/>
          <a:lstStyle/>
          <a:p>
            <a:r>
              <a:t>nodermi — Overview</a:t>
            </a:r>
          </a:p>
        </p:txBody>
      </p:sp>
      <p:sp>
        <p:nvSpPr>
          <p:cNvPr id="383" name="Shape 383"/>
          <p:cNvSpPr>
            <a:spLocks noGrp="1"/>
          </p:cNvSpPr>
          <p:nvPr>
            <p:ph type="body" idx="1"/>
          </p:nvPr>
        </p:nvSpPr>
        <p:spPr>
          <a:xfrm>
            <a:off x="952500" y="7495082"/>
            <a:ext cx="11314512" cy="1672128"/>
          </a:xfrm>
          <a:prstGeom prst="rect">
            <a:avLst/>
          </a:prstGeom>
        </p:spPr>
        <p:txBody>
          <a:bodyPr/>
          <a:lstStyle/>
          <a:p>
            <a:pPr marL="408940" indent="-408940" defTabSz="537463">
              <a:spcBef>
                <a:spcPts val="3800"/>
              </a:spcBef>
              <a:defRPr sz="3312"/>
            </a:pPr>
            <a:r>
              <a:rPr dirty="0" err="1"/>
              <a:t>Nodermi</a:t>
            </a:r>
            <a:r>
              <a:rPr dirty="0"/>
              <a:t> creates stubs to represent remote objects</a:t>
            </a:r>
          </a:p>
          <a:p>
            <a:pPr marL="408940" indent="-408940" defTabSz="537463">
              <a:spcBef>
                <a:spcPts val="3800"/>
              </a:spcBef>
              <a:defRPr sz="3312"/>
            </a:pPr>
            <a:r>
              <a:rPr dirty="0"/>
              <a:t>Method calls on stubs trigger remote method invocations</a:t>
            </a:r>
          </a:p>
        </p:txBody>
      </p:sp>
      <p:sp>
        <p:nvSpPr>
          <p:cNvPr id="384" name="Shape 3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pic>
        <p:nvPicPr>
          <p:cNvPr id="385" name="pasted-image.png"/>
          <p:cNvPicPr>
            <a:picLocks noChangeAspect="1"/>
          </p:cNvPicPr>
          <p:nvPr/>
        </p:nvPicPr>
        <p:blipFill>
          <a:blip r:embed="rId3">
            <a:extLst/>
          </a:blip>
          <a:stretch>
            <a:fillRect/>
          </a:stretch>
        </p:blipFill>
        <p:spPr>
          <a:xfrm>
            <a:off x="763325" y="1201446"/>
            <a:ext cx="10913713" cy="6417572"/>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nodermi</a:t>
            </a:r>
            <a:r>
              <a:rPr lang="en-US" dirty="0" smtClean="0"/>
              <a:t> - </a:t>
            </a:r>
            <a:r>
              <a:rPr lang="en-US" dirty="0" err="1" smtClean="0"/>
              <a:t>HighLights</a:t>
            </a:r>
            <a:endParaRPr lang="en-US" dirty="0"/>
          </a:p>
        </p:txBody>
      </p:sp>
      <p:sp>
        <p:nvSpPr>
          <p:cNvPr id="3" name="Text Placeholder 2"/>
          <p:cNvSpPr>
            <a:spLocks noGrp="1"/>
          </p:cNvSpPr>
          <p:nvPr>
            <p:ph type="body" idx="1"/>
          </p:nvPr>
        </p:nvSpPr>
        <p:spPr/>
        <p:txBody>
          <a:bodyPr>
            <a:normAutofit fontScale="92500"/>
          </a:bodyPr>
          <a:lstStyle/>
          <a:p>
            <a:r>
              <a:rPr lang="en-US" dirty="0" smtClean="0"/>
              <a:t>Automatic stub creation for JS object methods</a:t>
            </a:r>
          </a:p>
          <a:p>
            <a:pPr lvl="1"/>
            <a:r>
              <a:rPr lang="en-US" dirty="0" smtClean="0"/>
              <a:t>No IDL or annotations needed</a:t>
            </a:r>
          </a:p>
          <a:p>
            <a:r>
              <a:rPr lang="en-US" dirty="0" smtClean="0"/>
              <a:t>Marshaling</a:t>
            </a:r>
          </a:p>
          <a:p>
            <a:pPr lvl="1"/>
            <a:r>
              <a:rPr lang="en-US" dirty="0" smtClean="0"/>
              <a:t>Handles primitive types, arrays, and built-in types</a:t>
            </a:r>
          </a:p>
          <a:p>
            <a:pPr lvl="1"/>
            <a:r>
              <a:rPr lang="en-US" dirty="0" smtClean="0"/>
              <a:t>Handles cyclic object graphs</a:t>
            </a:r>
          </a:p>
          <a:p>
            <a:r>
              <a:rPr lang="en-US" dirty="0" smtClean="0"/>
              <a:t>Reference management</a:t>
            </a:r>
          </a:p>
          <a:p>
            <a:pPr lvl="1"/>
            <a:r>
              <a:rPr lang="en-US" dirty="0" smtClean="0"/>
              <a:t>Avoid </a:t>
            </a:r>
            <a:r>
              <a:rPr lang="en-US" dirty="0" err="1" smtClean="0"/>
              <a:t>zig-zag</a:t>
            </a:r>
            <a:endParaRPr lang="en-US" dirty="0" smtClean="0"/>
          </a:p>
          <a:p>
            <a:pPr lvl="1"/>
            <a:r>
              <a:rPr lang="en-US" dirty="0" smtClean="0"/>
              <a:t>Avoids need for forwarding</a:t>
            </a:r>
          </a:p>
          <a:p>
            <a:r>
              <a:rPr lang="en-US" dirty="0" smtClean="0"/>
              <a:t>Distributed garbage collection</a:t>
            </a:r>
          </a:p>
          <a:p>
            <a:pPr lvl="1"/>
            <a:r>
              <a:rPr lang="en-US" dirty="0" smtClean="0"/>
              <a:t>Using stub maps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335465926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Nodermi</a:t>
            </a:r>
            <a:r>
              <a:rPr lang="en-US" dirty="0" smtClean="0"/>
              <a:t> - Limitations</a:t>
            </a:r>
            <a:endParaRPr lang="en-US" dirty="0"/>
          </a:p>
        </p:txBody>
      </p:sp>
      <p:sp>
        <p:nvSpPr>
          <p:cNvPr id="3" name="Text Placeholder 2"/>
          <p:cNvSpPr>
            <a:spLocks noGrp="1"/>
          </p:cNvSpPr>
          <p:nvPr>
            <p:ph type="body" idx="1"/>
          </p:nvPr>
        </p:nvSpPr>
        <p:spPr/>
        <p:txBody>
          <a:bodyPr>
            <a:normAutofit lnSpcReduction="10000"/>
          </a:bodyPr>
          <a:lstStyle/>
          <a:p>
            <a:r>
              <a:rPr lang="en-US" dirty="0" smtClean="0"/>
              <a:t>Does not handle property assignments</a:t>
            </a:r>
          </a:p>
          <a:p>
            <a:pPr lvl="1"/>
            <a:r>
              <a:rPr lang="en-US" dirty="0" smtClean="0"/>
              <a:t>Only supports remote method invocations</a:t>
            </a:r>
          </a:p>
          <a:p>
            <a:r>
              <a:rPr lang="en-US" dirty="0" smtClean="0"/>
              <a:t>All calls are asynchronous</a:t>
            </a:r>
          </a:p>
          <a:p>
            <a:pPr lvl="1"/>
            <a:r>
              <a:rPr lang="en-US" dirty="0" smtClean="0"/>
              <a:t>I.e., instead of return values, callback functions are passed and invoke remotely</a:t>
            </a:r>
          </a:p>
          <a:p>
            <a:pPr lvl="1"/>
            <a:r>
              <a:rPr lang="en-US" dirty="0" smtClean="0"/>
              <a:t>Software engineering challenge</a:t>
            </a:r>
          </a:p>
          <a:p>
            <a:pPr marL="0" indent="0">
              <a:buNone/>
            </a:pPr>
            <a:endParaRPr lang="en-US" dirty="0" smtClean="0"/>
          </a:p>
          <a:p>
            <a:r>
              <a:rPr lang="en-US" dirty="0" smtClean="0"/>
              <a:t>Does not handle distributed cycles that span across processes</a:t>
            </a:r>
          </a:p>
          <a:p>
            <a:pPr lvl="1"/>
            <a:r>
              <a:rPr lang="en-US" dirty="0" smtClean="0"/>
              <a:t>Application must avoid those</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4166667147"/>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a:spLocks noGrp="1"/>
          </p:cNvSpPr>
          <p:nvPr>
            <p:ph type="title"/>
          </p:nvPr>
        </p:nvSpPr>
        <p:spPr>
          <a:prstGeom prst="rect">
            <a:avLst/>
          </a:prstGeom>
        </p:spPr>
        <p:txBody>
          <a:bodyPr/>
          <a:lstStyle/>
          <a:p>
            <a:r>
              <a:t>Evaluation — Goal</a:t>
            </a:r>
          </a:p>
        </p:txBody>
      </p:sp>
      <p:sp>
        <p:nvSpPr>
          <p:cNvPr id="583" name="Shape 583"/>
          <p:cNvSpPr>
            <a:spLocks noGrp="1"/>
          </p:cNvSpPr>
          <p:nvPr>
            <p:ph type="body" idx="1"/>
          </p:nvPr>
        </p:nvSpPr>
        <p:spPr>
          <a:prstGeom prst="rect">
            <a:avLst/>
          </a:prstGeom>
        </p:spPr>
        <p:txBody>
          <a:bodyPr/>
          <a:lstStyle/>
          <a:p>
            <a:r>
              <a:t>Evaluate scalability with respect to the number of workers</a:t>
            </a:r>
          </a:p>
          <a:p>
            <a:r>
              <a:t>Measure cost of different kinds of applications and client libraries</a:t>
            </a:r>
          </a:p>
          <a:p>
            <a:r>
              <a:t>Identify bottlenecks of the system</a:t>
            </a:r>
          </a:p>
        </p:txBody>
      </p:sp>
      <p:sp>
        <p:nvSpPr>
          <p:cNvPr id="584" name="Shape 58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26</a:t>
            </a:fld>
            <a:endParaRPr>
              <a:solidFill>
                <a:prstClr val="black">
                  <a:tint val="75000"/>
                </a:prstClr>
              </a:solidFill>
            </a:endParaRPr>
          </a:p>
        </p:txBody>
      </p:sp>
    </p:spTree>
    <p:extLst>
      <p:ext uri="{BB962C8B-B14F-4D97-AF65-F5344CB8AC3E}">
        <p14:creationId xmlns:p14="http://schemas.microsoft.com/office/powerpoint/2010/main" val="3889079112"/>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p:txBody>
          <a:bodyPr/>
          <a:lstStyle/>
          <a:p>
            <a:r>
              <a:rPr lang="en-US" smtClean="0"/>
              <a:t>Evaluation — Methodology</a:t>
            </a:r>
            <a:endParaRPr lang="en-US"/>
          </a:p>
        </p:txBody>
      </p:sp>
      <p:sp>
        <p:nvSpPr>
          <p:cNvPr id="589" name="Shape 589"/>
          <p:cNvSpPr>
            <a:spLocks noGrp="1"/>
          </p:cNvSpPr>
          <p:nvPr>
            <p:ph type="body" idx="1"/>
          </p:nvPr>
        </p:nvSpPr>
        <p:spPr/>
        <p:txBody>
          <a:bodyPr>
            <a:normAutofit fontScale="85000" lnSpcReduction="10000"/>
          </a:bodyPr>
          <a:lstStyle/>
          <a:p>
            <a:r>
              <a:rPr lang="en-US" dirty="0" smtClean="0"/>
              <a:t>Benchmark applications</a:t>
            </a:r>
          </a:p>
          <a:p>
            <a:pPr lvl="1"/>
            <a:r>
              <a:rPr lang="en-US" dirty="0" smtClean="0"/>
              <a:t>Click : simple application with no libraries</a:t>
            </a:r>
          </a:p>
          <a:p>
            <a:pPr lvl="1"/>
            <a:r>
              <a:rPr lang="en-US" dirty="0" err="1" smtClean="0"/>
              <a:t>jQuery</a:t>
            </a:r>
            <a:r>
              <a:rPr lang="en-US" dirty="0" smtClean="0"/>
              <a:t> Chat : complex application with low level libraries </a:t>
            </a:r>
          </a:p>
          <a:p>
            <a:pPr lvl="1"/>
            <a:r>
              <a:rPr lang="en-US" dirty="0" smtClean="0"/>
              <a:t>Angular Chat : complex application with advanced libraries</a:t>
            </a:r>
          </a:p>
          <a:p>
            <a:r>
              <a:rPr lang="en-US" dirty="0" smtClean="0"/>
              <a:t>Benchmark tool</a:t>
            </a:r>
          </a:p>
          <a:p>
            <a:pPr lvl="1"/>
            <a:r>
              <a:rPr lang="en-US" dirty="0" smtClean="0"/>
              <a:t>Simulate how concurrent users interact with the applications</a:t>
            </a:r>
          </a:p>
          <a:p>
            <a:pPr lvl="1"/>
            <a:r>
              <a:rPr lang="en-US" dirty="0" smtClean="0"/>
              <a:t>Use an expect-like configuration to describe scenarios</a:t>
            </a:r>
          </a:p>
          <a:p>
            <a:r>
              <a:rPr lang="en-US" dirty="0" smtClean="0"/>
              <a:t>Performance under different concurrent levels and different number of workers</a:t>
            </a:r>
          </a:p>
          <a:p>
            <a:pPr lvl="1"/>
            <a:r>
              <a:rPr lang="en-US" dirty="0" smtClean="0"/>
              <a:t>Number of users for less than 100ms latency</a:t>
            </a:r>
            <a:endParaRPr lang="en-US" dirty="0"/>
          </a:p>
        </p:txBody>
      </p:sp>
      <p:sp>
        <p:nvSpPr>
          <p:cNvPr id="590" name="Shape 590"/>
          <p:cNvSpPr>
            <a:spLocks noGrp="1"/>
          </p:cNvSpPr>
          <p:nvPr>
            <p:ph type="sldNum" sz="quarter" idx="2"/>
          </p:nvPr>
        </p:nvSpPr>
        <p:spPr/>
        <p:txBody>
          <a:bodyPr/>
          <a:lstStyle/>
          <a:p>
            <a:fld id="{86CB4B4D-7CA3-9044-876B-883B54F8677D}" type="slidenum">
              <a:rPr lang="en-US" smtClean="0"/>
              <a:pPr/>
              <a:t>27</a:t>
            </a:fld>
            <a:endParaRPr lang="en-US"/>
          </a:p>
        </p:txBody>
      </p:sp>
    </p:spTree>
    <p:extLst>
      <p:ext uri="{BB962C8B-B14F-4D97-AF65-F5344CB8AC3E}">
        <p14:creationId xmlns:p14="http://schemas.microsoft.com/office/powerpoint/2010/main" val="531239644"/>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 </a:t>
            </a:r>
            <a:r>
              <a:rPr lang="en-US" dirty="0" err="1" smtClean="0"/>
              <a:t>Testbed</a:t>
            </a:r>
            <a:endParaRPr lang="en-US" dirty="0"/>
          </a:p>
        </p:txBody>
      </p:sp>
      <p:sp>
        <p:nvSpPr>
          <p:cNvPr id="3" name="Text Placeholder 2"/>
          <p:cNvSpPr>
            <a:spLocks noGrp="1"/>
          </p:cNvSpPr>
          <p:nvPr>
            <p:ph type="body" idx="1"/>
          </p:nvPr>
        </p:nvSpPr>
        <p:spPr/>
        <p:txBody>
          <a:bodyPr/>
          <a:lstStyle/>
          <a:p>
            <a:r>
              <a:rPr lang="en-US" dirty="0"/>
              <a:t>Server : 2*4 2.27GHz cores, 38GB RAM</a:t>
            </a:r>
          </a:p>
          <a:p>
            <a:r>
              <a:rPr lang="en-US" dirty="0"/>
              <a:t>Client : 2*4 900MHz cores, 16GB RAM</a:t>
            </a:r>
          </a:p>
          <a:p>
            <a:r>
              <a:rPr lang="en-US" dirty="0"/>
              <a:t>Connected by 1GB </a:t>
            </a:r>
            <a:r>
              <a:rPr lang="en-US" dirty="0" err="1"/>
              <a:t>ethernet</a:t>
            </a:r>
            <a:endParaRPr lang="en-US" dirty="0"/>
          </a:p>
          <a:p>
            <a:pPr marL="0" indent="0">
              <a:buNone/>
            </a:pP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02250498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 name="pasted-image.png"/>
          <p:cNvPicPr>
            <a:picLocks noChangeAspect="1"/>
          </p:cNvPicPr>
          <p:nvPr/>
        </p:nvPicPr>
        <p:blipFill>
          <a:blip r:embed="rId3">
            <a:extLst/>
          </a:blip>
          <a:stretch>
            <a:fillRect/>
          </a:stretch>
        </p:blipFill>
        <p:spPr>
          <a:xfrm>
            <a:off x="322950" y="761662"/>
            <a:ext cx="11866252" cy="8306377"/>
          </a:xfrm>
          <a:prstGeom prst="rect">
            <a:avLst/>
          </a:prstGeom>
          <a:ln w="12700">
            <a:miter lim="400000"/>
          </a:ln>
        </p:spPr>
      </p:pic>
      <p:sp>
        <p:nvSpPr>
          <p:cNvPr id="601" name="Shape 601"/>
          <p:cNvSpPr>
            <a:spLocks noGrp="1"/>
          </p:cNvSpPr>
          <p:nvPr>
            <p:ph type="title"/>
          </p:nvPr>
        </p:nvSpPr>
        <p:spPr>
          <a:xfrm>
            <a:off x="887326" y="-182272"/>
            <a:ext cx="11099800" cy="1558084"/>
          </a:xfrm>
          <a:prstGeom prst="rect">
            <a:avLst/>
          </a:prstGeom>
        </p:spPr>
        <p:txBody>
          <a:bodyPr/>
          <a:lstStyle/>
          <a:p>
            <a:pPr algn="l"/>
            <a:r>
              <a:rPr dirty="0" smtClean="0"/>
              <a:t>Click </a:t>
            </a:r>
            <a:r>
              <a:rPr dirty="0"/>
              <a:t>Application</a:t>
            </a:r>
          </a:p>
        </p:txBody>
      </p:sp>
      <p:sp>
        <p:nvSpPr>
          <p:cNvPr id="603" name="Shape 603"/>
          <p:cNvSpPr>
            <a:spLocks noGrp="1"/>
          </p:cNvSpPr>
          <p:nvPr>
            <p:ph type="body" idx="1"/>
          </p:nvPr>
        </p:nvSpPr>
        <p:spPr>
          <a:xfrm>
            <a:off x="7144091" y="7015811"/>
            <a:ext cx="4843035" cy="1229197"/>
          </a:xfrm>
          <a:prstGeom prst="rect">
            <a:avLst/>
          </a:prstGeom>
        </p:spPr>
        <p:txBody>
          <a:bodyPr>
            <a:normAutofit fontScale="92500" lnSpcReduction="20000"/>
          </a:bodyPr>
          <a:lstStyle>
            <a:lvl1pPr marL="0" indent="0">
              <a:buSzTx/>
              <a:buNone/>
            </a:lvl1pPr>
          </a:lstStyle>
          <a:p>
            <a:r>
              <a:t>1,200 clients, 96ms latency</a:t>
            </a:r>
          </a:p>
        </p:txBody>
      </p:sp>
      <p:sp>
        <p:nvSpPr>
          <p:cNvPr id="602" name="Shape 60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29</a:t>
            </a:fld>
            <a:endParaRPr>
              <a:solidFill>
                <a:prstClr val="black">
                  <a:tint val="75000"/>
                </a:prstClr>
              </a:solidFill>
            </a:endParaRPr>
          </a:p>
        </p:txBody>
      </p:sp>
    </p:spTree>
    <p:extLst>
      <p:ext uri="{BB962C8B-B14F-4D97-AF65-F5344CB8AC3E}">
        <p14:creationId xmlns:p14="http://schemas.microsoft.com/office/powerpoint/2010/main" val="106303971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normAutofit fontScale="90000"/>
          </a:bodyPr>
          <a:lstStyle/>
          <a:p>
            <a:r>
              <a:rPr lang="en-US" dirty="0" smtClean="0"/>
              <a:t>A Brief History of Web Applications</a:t>
            </a:r>
            <a:endParaRPr dirty="0"/>
          </a:p>
        </p:txBody>
      </p:sp>
      <p:sp>
        <p:nvSpPr>
          <p:cNvPr id="136" name="Shape 136"/>
          <p:cNvSpPr>
            <a:spLocks noGrp="1"/>
          </p:cNvSpPr>
          <p:nvPr>
            <p:ph type="sldNum" sz="quarter" idx="2"/>
          </p:nvPr>
        </p:nvSpPr>
        <p:spPr>
          <a:xfrm>
            <a:off x="12382550" y="9207500"/>
            <a:ext cx="241403" cy="3810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137" name="Shape 137"/>
          <p:cNvSpPr/>
          <p:nvPr/>
        </p:nvSpPr>
        <p:spPr>
          <a:xfrm>
            <a:off x="286072" y="7385991"/>
            <a:ext cx="2675268" cy="1545383"/>
          </a:xfrm>
          <a:prstGeom prst="roundRect">
            <a:avLst>
              <a:gd name="adj" fmla="val 14303"/>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lgn="l">
              <a:defRPr sz="2400"/>
            </a:pPr>
            <a:r>
              <a:t>Static Pages</a:t>
            </a:r>
          </a:p>
          <a:p>
            <a:pPr marL="740833" lvl="1" indent="-296333" algn="l">
              <a:buSzPct val="75000"/>
              <a:buChar char="•"/>
              <a:defRPr sz="2400"/>
            </a:pPr>
            <a:r>
              <a:t>HTML</a:t>
            </a:r>
          </a:p>
          <a:p>
            <a:pPr marL="740833" lvl="1" indent="-296333" algn="l">
              <a:buSzPct val="75000"/>
              <a:buChar char="•"/>
              <a:defRPr sz="2400"/>
            </a:pPr>
            <a:r>
              <a:t>1990</a:t>
            </a:r>
          </a:p>
        </p:txBody>
      </p:sp>
      <p:pic>
        <p:nvPicPr>
          <p:cNvPr id="138" name="pasted-image.png"/>
          <p:cNvPicPr>
            <a:picLocks noChangeAspect="1"/>
          </p:cNvPicPr>
          <p:nvPr/>
        </p:nvPicPr>
        <p:blipFill>
          <a:blip r:embed="rId3">
            <a:extLst/>
          </a:blip>
          <a:stretch>
            <a:fillRect/>
          </a:stretch>
        </p:blipFill>
        <p:spPr>
          <a:xfrm>
            <a:off x="5517131" y="1943593"/>
            <a:ext cx="6415405" cy="5255881"/>
          </a:xfrm>
          <a:prstGeom prst="rect">
            <a:avLst/>
          </a:prstGeom>
          <a:ln w="12700">
            <a:miter lim="400000"/>
          </a:ln>
        </p:spPr>
      </p:pic>
      <p:sp>
        <p:nvSpPr>
          <p:cNvPr id="139" name="Shape 139"/>
          <p:cNvSpPr/>
          <p:nvPr/>
        </p:nvSpPr>
        <p:spPr>
          <a:xfrm>
            <a:off x="1438936" y="5491597"/>
            <a:ext cx="4587078" cy="1849210"/>
          </a:xfrm>
          <a:prstGeom prst="roundRect">
            <a:avLst>
              <a:gd name="adj" fmla="val 12652"/>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lgn="l">
              <a:defRPr sz="2400"/>
            </a:pPr>
            <a:r>
              <a:rPr dirty="0"/>
              <a:t>Simple Interactive Applications</a:t>
            </a:r>
          </a:p>
          <a:p>
            <a:pPr marL="740833" lvl="1" indent="-296333" algn="l">
              <a:buSzPct val="75000"/>
              <a:buChar char="•"/>
              <a:defRPr sz="2400"/>
            </a:pPr>
            <a:r>
              <a:rPr dirty="0" smtClean="0"/>
              <a:t>PHP,</a:t>
            </a:r>
            <a:r>
              <a:rPr lang="en-US" dirty="0" smtClean="0"/>
              <a:t> JSP, ASP</a:t>
            </a:r>
            <a:r>
              <a:rPr dirty="0" smtClean="0"/>
              <a:t>…</a:t>
            </a:r>
            <a:endParaRPr dirty="0"/>
          </a:p>
          <a:p>
            <a:pPr marL="740833" lvl="1" indent="-296333" algn="l">
              <a:buSzPct val="75000"/>
              <a:buChar char="•"/>
              <a:defRPr sz="2400"/>
            </a:pPr>
            <a:r>
              <a:rPr dirty="0" smtClean="0"/>
              <a:t>199</a:t>
            </a:r>
            <a:r>
              <a:rPr lang="en-US" dirty="0" smtClean="0"/>
              <a:t>4-</a:t>
            </a:r>
            <a:endParaRPr dirty="0"/>
          </a:p>
        </p:txBody>
      </p:sp>
      <p:pic>
        <p:nvPicPr>
          <p:cNvPr id="140" name="pasted-image.png"/>
          <p:cNvPicPr>
            <a:picLocks noChangeAspect="1"/>
          </p:cNvPicPr>
          <p:nvPr/>
        </p:nvPicPr>
        <p:blipFill>
          <a:blip r:embed="rId4">
            <a:extLst/>
          </a:blip>
          <a:stretch>
            <a:fillRect/>
          </a:stretch>
        </p:blipFill>
        <p:spPr>
          <a:xfrm>
            <a:off x="6376879" y="1878426"/>
            <a:ext cx="6248401" cy="7035801"/>
          </a:xfrm>
          <a:prstGeom prst="rect">
            <a:avLst/>
          </a:prstGeom>
          <a:ln w="12700">
            <a:miter lim="400000"/>
          </a:ln>
        </p:spPr>
      </p:pic>
      <p:sp>
        <p:nvSpPr>
          <p:cNvPr id="141" name="Shape 141"/>
          <p:cNvSpPr/>
          <p:nvPr/>
        </p:nvSpPr>
        <p:spPr>
          <a:xfrm>
            <a:off x="2416499" y="2904684"/>
            <a:ext cx="5686093" cy="2477291"/>
          </a:xfrm>
          <a:prstGeom prst="roundRect">
            <a:avLst>
              <a:gd name="adj" fmla="val 9722"/>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lgn="l">
              <a:defRPr sz="2400"/>
            </a:pPr>
            <a:r>
              <a:rPr dirty="0" smtClean="0"/>
              <a:t>Rich </a:t>
            </a:r>
            <a:r>
              <a:rPr dirty="0"/>
              <a:t>Internet Applications</a:t>
            </a:r>
          </a:p>
          <a:p>
            <a:pPr marL="740833" lvl="1" indent="-296333" algn="l">
              <a:buSzPct val="75000"/>
              <a:buChar char="•"/>
              <a:defRPr sz="2400"/>
            </a:pPr>
            <a:r>
              <a:rPr dirty="0" smtClean="0"/>
              <a:t>Ajax</a:t>
            </a:r>
            <a:r>
              <a:rPr lang="en-US" dirty="0" smtClean="0"/>
              <a:t> (MS 1999)</a:t>
            </a:r>
            <a:endParaRPr dirty="0"/>
          </a:p>
          <a:p>
            <a:pPr marL="740833" lvl="1" indent="-296333" algn="l">
              <a:buSzPct val="75000"/>
              <a:buChar char="•"/>
              <a:defRPr sz="2400"/>
            </a:pPr>
            <a:r>
              <a:rPr lang="en-US" dirty="0" err="1" smtClean="0"/>
              <a:t>jQuery</a:t>
            </a:r>
            <a:r>
              <a:rPr lang="en-US" dirty="0" smtClean="0"/>
              <a:t> (2006)</a:t>
            </a:r>
          </a:p>
          <a:p>
            <a:pPr marL="740833" lvl="1" indent="-296333" algn="l">
              <a:buSzPct val="75000"/>
              <a:buChar char="•"/>
              <a:defRPr sz="2400"/>
            </a:pPr>
            <a:r>
              <a:rPr lang="en-US" dirty="0" smtClean="0"/>
              <a:t>ZK (2006)</a:t>
            </a:r>
          </a:p>
        </p:txBody>
      </p:sp>
      <p:pic>
        <p:nvPicPr>
          <p:cNvPr id="142" name="pasted-image.png"/>
          <p:cNvPicPr>
            <a:picLocks noChangeAspect="1"/>
          </p:cNvPicPr>
          <p:nvPr/>
        </p:nvPicPr>
        <p:blipFill>
          <a:blip r:embed="rId5">
            <a:extLst/>
          </a:blip>
          <a:stretch>
            <a:fillRect/>
          </a:stretch>
        </p:blipFill>
        <p:spPr>
          <a:xfrm>
            <a:off x="6543883" y="5033685"/>
            <a:ext cx="6248401" cy="4165600"/>
          </a:xfrm>
          <a:prstGeom prst="rect">
            <a:avLst/>
          </a:prstGeom>
          <a:ln w="12700">
            <a:miter lim="400000"/>
          </a:ln>
        </p:spPr>
      </p:pic>
      <p:sp>
        <p:nvSpPr>
          <p:cNvPr id="143" name="Shape 143"/>
          <p:cNvSpPr/>
          <p:nvPr/>
        </p:nvSpPr>
        <p:spPr>
          <a:xfrm>
            <a:off x="6376879" y="1266979"/>
            <a:ext cx="6399271" cy="3481648"/>
          </a:xfrm>
          <a:prstGeom prst="roundRect">
            <a:avLst>
              <a:gd name="adj" fmla="val 10347"/>
            </a:avLst>
          </a:prstGeom>
          <a:gradFill>
            <a:gsLst>
              <a:gs pos="0">
                <a:srgbClr val="FBFEFF"/>
              </a:gs>
              <a:gs pos="100000">
                <a:schemeClr val="accent4"/>
              </a:gs>
            </a:gsLst>
            <a:lin ang="5400000"/>
          </a:gradFill>
          <a:ln w="12700">
            <a:solidFill>
              <a:srgbClr val="71C0C8"/>
            </a:solidFill>
            <a:miter lim="400000"/>
          </a:ln>
          <a:extLst>
            <a:ext uri="{C572A759-6A51-4108-AA02-DFA0A04FC94B}">
              <ma14:wrappingTextBoxFlag xmlns="" xmlns:ma14="http://schemas.microsoft.com/office/mac/drawingml/2011/main" val="1"/>
            </a:ext>
          </a:extLst>
        </p:spPr>
        <p:txBody>
          <a:bodyPr lIns="50800" tIns="50800" rIns="50800" bIns="50800" anchor="ctr"/>
          <a:lstStyle/>
          <a:p>
            <a:pPr algn="l">
              <a:defRPr sz="2400"/>
            </a:pPr>
            <a:r>
              <a:rPr lang="en-US" sz="3200" dirty="0" smtClean="0"/>
              <a:t>Today, practically every new application is in some form “cloud-based” and accessible through a web interface.</a:t>
            </a:r>
            <a:endParaRPr sz="3200" dirty="0"/>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37"/>
                                        </p:tgtEl>
                                        <p:attrNameLst>
                                          <p:attrName>style.visibility</p:attrName>
                                        </p:attrNameLst>
                                      </p:cBhvr>
                                      <p:to>
                                        <p:strVal val="visible"/>
                                      </p:to>
                                    </p:set>
                                    <p:animEffect transition="in" filter="wipe(left)">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grpId="3" nodeType="clickEffect">
                                  <p:stCondLst>
                                    <p:cond delay="0"/>
                                  </p:stCondLst>
                                  <p:iterate>
                                    <p:tmAbs val="0"/>
                                  </p:iterate>
                                  <p:childTnLst>
                                    <p:anim calcmode="lin" valueType="num">
                                      <p:cBhvr>
                                        <p:cTn id="16" dur="1000" fill="hold"/>
                                        <p:tgtEl>
                                          <p:spTgt spid="138"/>
                                        </p:tgtEl>
                                        <p:attrNameLst>
                                          <p:attrName>ppt_x</p:attrName>
                                        </p:attrNameLst>
                                      </p:cBhvr>
                                      <p:tavLst>
                                        <p:tav tm="0">
                                          <p:val>
                                            <p:strVal val="ppt_x"/>
                                          </p:val>
                                        </p:tav>
                                        <p:tav tm="100000">
                                          <p:val>
                                            <p:strVal val="1+ppt_w/2"/>
                                          </p:val>
                                        </p:tav>
                                      </p:tavLst>
                                    </p:anim>
                                    <p:anim calcmode="lin" valueType="num">
                                      <p:cBhvr>
                                        <p:cTn id="17" dur="1000" fill="hold"/>
                                        <p:tgtEl>
                                          <p:spTgt spid="138"/>
                                        </p:tgtEl>
                                        <p:attrNameLst>
                                          <p:attrName>ppt_y</p:attrName>
                                        </p:attrNameLst>
                                      </p:cBhvr>
                                      <p:tavLst>
                                        <p:tav tm="0">
                                          <p:val>
                                            <p:strVal val="ppt_y"/>
                                          </p:val>
                                        </p:tav>
                                        <p:tav tm="100000">
                                          <p:val>
                                            <p:strVal val="ppt_y"/>
                                          </p:val>
                                        </p:tav>
                                      </p:tavLst>
                                    </p:anim>
                                    <p:set>
                                      <p:cBhvr>
                                        <p:cTn id="18" fill="hold">
                                          <p:stCondLst>
                                            <p:cond delay="999"/>
                                          </p:stCondLst>
                                        </p:cTn>
                                        <p:tgtEl>
                                          <p:spTgt spid="1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4" nodeType="clickEffect">
                                  <p:stCondLst>
                                    <p:cond delay="0"/>
                                  </p:stCondLst>
                                  <p:iterate>
                                    <p:tmAbs val="0"/>
                                  </p:iterate>
                                  <p:childTnLst>
                                    <p:set>
                                      <p:cBhvr>
                                        <p:cTn id="22" fill="hold"/>
                                        <p:tgtEl>
                                          <p:spTgt spid="139"/>
                                        </p:tgtEl>
                                        <p:attrNameLst>
                                          <p:attrName>style.visibility</p:attrName>
                                        </p:attrNameLst>
                                      </p:cBhvr>
                                      <p:to>
                                        <p:strVal val="visible"/>
                                      </p:to>
                                    </p:set>
                                    <p:animEffect transition="in" filter="wipe(left)">
                                      <p:cBhvr>
                                        <p:cTn id="23" dur="500"/>
                                        <p:tgtEl>
                                          <p:spTgt spid="13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5" nodeType="clickEffect">
                                  <p:stCondLst>
                                    <p:cond delay="0"/>
                                  </p:stCondLst>
                                  <p:iterate>
                                    <p:tmAbs val="0"/>
                                  </p:iterate>
                                  <p:childTnLst>
                                    <p:set>
                                      <p:cBhvr>
                                        <p:cTn id="27" fill="hold"/>
                                        <p:tgtEl>
                                          <p:spTgt spid="140"/>
                                        </p:tgtEl>
                                        <p:attrNameLst>
                                          <p:attrName>style.visibility</p:attrName>
                                        </p:attrNameLst>
                                      </p:cBhvr>
                                      <p:to>
                                        <p:strVal val="visible"/>
                                      </p:to>
                                    </p:set>
                                    <p:animEffect transition="in" filter="wipe(left)">
                                      <p:cBhvr>
                                        <p:cTn id="28" dur="1000"/>
                                        <p:tgtEl>
                                          <p:spTgt spid="14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2" fill="hold" grpId="6" nodeType="clickEffect">
                                  <p:stCondLst>
                                    <p:cond delay="0"/>
                                  </p:stCondLst>
                                  <p:iterate>
                                    <p:tmAbs val="0"/>
                                  </p:iterate>
                                  <p:childTnLst>
                                    <p:anim calcmode="lin" valueType="num">
                                      <p:cBhvr>
                                        <p:cTn id="32" dur="1000" fill="hold"/>
                                        <p:tgtEl>
                                          <p:spTgt spid="140"/>
                                        </p:tgtEl>
                                        <p:attrNameLst>
                                          <p:attrName>ppt_x</p:attrName>
                                        </p:attrNameLst>
                                      </p:cBhvr>
                                      <p:tavLst>
                                        <p:tav tm="0">
                                          <p:val>
                                            <p:strVal val="ppt_x"/>
                                          </p:val>
                                        </p:tav>
                                        <p:tav tm="100000">
                                          <p:val>
                                            <p:strVal val="1+ppt_w/2"/>
                                          </p:val>
                                        </p:tav>
                                      </p:tavLst>
                                    </p:anim>
                                    <p:anim calcmode="lin" valueType="num">
                                      <p:cBhvr>
                                        <p:cTn id="33" dur="1000" fill="hold"/>
                                        <p:tgtEl>
                                          <p:spTgt spid="140"/>
                                        </p:tgtEl>
                                        <p:attrNameLst>
                                          <p:attrName>ppt_y</p:attrName>
                                        </p:attrNameLst>
                                      </p:cBhvr>
                                      <p:tavLst>
                                        <p:tav tm="0">
                                          <p:val>
                                            <p:strVal val="ppt_y"/>
                                          </p:val>
                                        </p:tav>
                                        <p:tav tm="100000">
                                          <p:val>
                                            <p:strVal val="ppt_y"/>
                                          </p:val>
                                        </p:tav>
                                      </p:tavLst>
                                    </p:anim>
                                    <p:set>
                                      <p:cBhvr>
                                        <p:cTn id="34" fill="hold">
                                          <p:stCondLst>
                                            <p:cond delay="999"/>
                                          </p:stCondLst>
                                        </p:cTn>
                                        <p:tgtEl>
                                          <p:spTgt spid="1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7" nodeType="clickEffect">
                                  <p:stCondLst>
                                    <p:cond delay="0"/>
                                  </p:stCondLst>
                                  <p:iterate>
                                    <p:tmAbs val="0"/>
                                  </p:iterate>
                                  <p:childTnLst>
                                    <p:set>
                                      <p:cBhvr>
                                        <p:cTn id="38" fill="hold"/>
                                        <p:tgtEl>
                                          <p:spTgt spid="141"/>
                                        </p:tgtEl>
                                        <p:attrNameLst>
                                          <p:attrName>style.visibility</p:attrName>
                                        </p:attrNameLst>
                                      </p:cBhvr>
                                      <p:to>
                                        <p:strVal val="visible"/>
                                      </p:to>
                                    </p:set>
                                    <p:animEffect transition="in" filter="wipe(left)">
                                      <p:cBhvr>
                                        <p:cTn id="39" dur="1000"/>
                                        <p:tgtEl>
                                          <p:spTgt spid="1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8" nodeType="clickEffect">
                                  <p:stCondLst>
                                    <p:cond delay="0"/>
                                  </p:stCondLst>
                                  <p:iterate>
                                    <p:tmAbs val="0"/>
                                  </p:iterate>
                                  <p:childTnLst>
                                    <p:set>
                                      <p:cBhvr>
                                        <p:cTn id="43" fill="hold"/>
                                        <p:tgtEl>
                                          <p:spTgt spid="142"/>
                                        </p:tgtEl>
                                        <p:attrNameLst>
                                          <p:attrName>style.visibility</p:attrName>
                                        </p:attrNameLst>
                                      </p:cBhvr>
                                      <p:to>
                                        <p:strVal val="visible"/>
                                      </p:to>
                                    </p:set>
                                    <p:animEffect transition="in" filter="wipe(left)">
                                      <p:cBhvr>
                                        <p:cTn id="44" dur="10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grpId="9" nodeType="clickEffect">
                                  <p:stCondLst>
                                    <p:cond delay="0"/>
                                  </p:stCondLst>
                                  <p:iterate>
                                    <p:tmAbs val="0"/>
                                  </p:iterate>
                                  <p:childTnLst>
                                    <p:anim calcmode="lin" valueType="num">
                                      <p:cBhvr>
                                        <p:cTn id="48" dur="1000" fill="hold"/>
                                        <p:tgtEl>
                                          <p:spTgt spid="142"/>
                                        </p:tgtEl>
                                        <p:attrNameLst>
                                          <p:attrName>ppt_x</p:attrName>
                                        </p:attrNameLst>
                                      </p:cBhvr>
                                      <p:tavLst>
                                        <p:tav tm="0">
                                          <p:val>
                                            <p:strVal val="ppt_x"/>
                                          </p:val>
                                        </p:tav>
                                        <p:tav tm="100000">
                                          <p:val>
                                            <p:strVal val="1+ppt_w/2"/>
                                          </p:val>
                                        </p:tav>
                                      </p:tavLst>
                                    </p:anim>
                                    <p:anim calcmode="lin" valueType="num">
                                      <p:cBhvr>
                                        <p:cTn id="49" dur="1000" fill="hold"/>
                                        <p:tgtEl>
                                          <p:spTgt spid="142"/>
                                        </p:tgtEl>
                                        <p:attrNameLst>
                                          <p:attrName>ppt_y</p:attrName>
                                        </p:attrNameLst>
                                      </p:cBhvr>
                                      <p:tavLst>
                                        <p:tav tm="0">
                                          <p:val>
                                            <p:strVal val="ppt_y"/>
                                          </p:val>
                                        </p:tav>
                                        <p:tav tm="100000">
                                          <p:val>
                                            <p:strVal val="ppt_y"/>
                                          </p:val>
                                        </p:tav>
                                      </p:tavLst>
                                    </p:anim>
                                    <p:set>
                                      <p:cBhvr>
                                        <p:cTn id="50" fill="hold">
                                          <p:stCondLst>
                                            <p:cond delay="999"/>
                                          </p:stCondLst>
                                        </p:cTn>
                                        <p:tgtEl>
                                          <p:spTgt spid="14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10" nodeType="clickEffect">
                                  <p:stCondLst>
                                    <p:cond delay="0"/>
                                  </p:stCondLst>
                                  <p:iterate>
                                    <p:tmAbs val="0"/>
                                  </p:iterate>
                                  <p:childTnLst>
                                    <p:set>
                                      <p:cBhvr>
                                        <p:cTn id="54" fill="hold"/>
                                        <p:tgtEl>
                                          <p:spTgt spid="143"/>
                                        </p:tgtEl>
                                        <p:attrNameLst>
                                          <p:attrName>style.visibility</p:attrName>
                                        </p:attrNameLst>
                                      </p:cBhvr>
                                      <p:to>
                                        <p:strVal val="visible"/>
                                      </p:to>
                                    </p:set>
                                    <p:animEffect transition="in" filter="wipe(left)">
                                      <p:cBhvr>
                                        <p:cTn id="5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1" animBg="1" advAuto="0"/>
      <p:bldP spid="138" grpId="2" animBg="1" advAuto="0"/>
      <p:bldP spid="138" grpId="3" animBg="1" advAuto="0"/>
      <p:bldP spid="139" grpId="4" animBg="1" advAuto="0"/>
      <p:bldP spid="140" grpId="5" animBg="1" advAuto="0"/>
      <p:bldP spid="140" grpId="6" animBg="1" advAuto="0"/>
      <p:bldP spid="141" grpId="7" animBg="1" advAuto="0"/>
      <p:bldP spid="142" grpId="8" animBg="1" advAuto="0"/>
      <p:bldP spid="142" grpId="9" animBg="1" advAuto="0"/>
      <p:bldP spid="143" grpId="1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7" name="pasted-image.png"/>
          <p:cNvPicPr>
            <a:picLocks noChangeAspect="1"/>
          </p:cNvPicPr>
          <p:nvPr/>
        </p:nvPicPr>
        <p:blipFill>
          <a:blip r:embed="rId3">
            <a:extLst/>
          </a:blip>
          <a:stretch>
            <a:fillRect/>
          </a:stretch>
        </p:blipFill>
        <p:spPr>
          <a:xfrm>
            <a:off x="638644" y="1042264"/>
            <a:ext cx="11727512" cy="8209260"/>
          </a:xfrm>
          <a:prstGeom prst="rect">
            <a:avLst/>
          </a:prstGeom>
          <a:ln w="12700">
            <a:miter lim="400000"/>
          </a:ln>
        </p:spPr>
      </p:pic>
      <p:sp>
        <p:nvSpPr>
          <p:cNvPr id="608" name="Shape 608"/>
          <p:cNvSpPr>
            <a:spLocks noGrp="1"/>
          </p:cNvSpPr>
          <p:nvPr>
            <p:ph type="title"/>
          </p:nvPr>
        </p:nvSpPr>
        <p:spPr>
          <a:prstGeom prst="rect">
            <a:avLst/>
          </a:prstGeom>
        </p:spPr>
        <p:txBody>
          <a:bodyPr>
            <a:normAutofit/>
          </a:bodyPr>
          <a:lstStyle/>
          <a:p>
            <a:r>
              <a:rPr dirty="0" smtClean="0"/>
              <a:t>Click </a:t>
            </a:r>
            <a:r>
              <a:rPr dirty="0"/>
              <a:t>Application </a:t>
            </a:r>
            <a:r>
              <a:rPr lang="en-US" dirty="0" smtClean="0"/>
              <a:t>(Human Paced)</a:t>
            </a:r>
            <a:endParaRPr dirty="0"/>
          </a:p>
        </p:txBody>
      </p:sp>
      <p:sp>
        <p:nvSpPr>
          <p:cNvPr id="610" name="Shape 610"/>
          <p:cNvSpPr>
            <a:spLocks noGrp="1"/>
          </p:cNvSpPr>
          <p:nvPr>
            <p:ph type="body" idx="1"/>
          </p:nvPr>
        </p:nvSpPr>
        <p:spPr>
          <a:xfrm>
            <a:off x="6825863" y="4432106"/>
            <a:ext cx="5107168" cy="3245128"/>
          </a:xfrm>
          <a:prstGeom prst="rect">
            <a:avLst/>
          </a:prstGeom>
        </p:spPr>
        <p:txBody>
          <a:bodyPr/>
          <a:lstStyle/>
          <a:p>
            <a:pPr marL="422275" indent="-422275" defTabSz="554990">
              <a:spcBef>
                <a:spcPts val="3900"/>
              </a:spcBef>
              <a:defRPr sz="3420"/>
            </a:pPr>
            <a:r>
              <a:t>1-2s random delay in between clicks to simulate “think time”</a:t>
            </a:r>
          </a:p>
          <a:p>
            <a:pPr marL="422275" indent="-422275" defTabSz="554990">
              <a:spcBef>
                <a:spcPts val="3900"/>
              </a:spcBef>
              <a:defRPr sz="3420"/>
            </a:pPr>
            <a:r>
              <a:t>14,000 clients, 93ms latency</a:t>
            </a:r>
          </a:p>
        </p:txBody>
      </p:sp>
      <p:sp>
        <p:nvSpPr>
          <p:cNvPr id="609" name="Shape 60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30</a:t>
            </a:fld>
            <a:endParaRPr>
              <a:solidFill>
                <a:prstClr val="black">
                  <a:tint val="75000"/>
                </a:prstClr>
              </a:solidFill>
            </a:endParaRPr>
          </a:p>
        </p:txBody>
      </p:sp>
    </p:spTree>
    <p:extLst>
      <p:ext uri="{BB962C8B-B14F-4D97-AF65-F5344CB8AC3E}">
        <p14:creationId xmlns:p14="http://schemas.microsoft.com/office/powerpoint/2010/main" val="2846018526"/>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pasted-image.png"/>
          <p:cNvPicPr>
            <a:picLocks noChangeAspect="1"/>
          </p:cNvPicPr>
          <p:nvPr/>
        </p:nvPicPr>
        <p:blipFill>
          <a:blip r:embed="rId3">
            <a:extLst/>
          </a:blip>
          <a:stretch>
            <a:fillRect/>
          </a:stretch>
        </p:blipFill>
        <p:spPr>
          <a:xfrm>
            <a:off x="893201" y="1033392"/>
            <a:ext cx="11218398" cy="8307758"/>
          </a:xfrm>
          <a:prstGeom prst="rect">
            <a:avLst/>
          </a:prstGeom>
          <a:ln w="12700">
            <a:miter lim="400000"/>
          </a:ln>
        </p:spPr>
      </p:pic>
      <p:sp>
        <p:nvSpPr>
          <p:cNvPr id="615" name="Shape 615"/>
          <p:cNvSpPr>
            <a:spLocks noGrp="1"/>
          </p:cNvSpPr>
          <p:nvPr>
            <p:ph type="title"/>
          </p:nvPr>
        </p:nvSpPr>
        <p:spPr>
          <a:prstGeom prst="rect">
            <a:avLst/>
          </a:prstGeom>
        </p:spPr>
        <p:txBody>
          <a:bodyPr/>
          <a:lstStyle/>
          <a:p>
            <a:r>
              <a:t>Evaluation — Chat Application</a:t>
            </a:r>
          </a:p>
        </p:txBody>
      </p:sp>
      <p:sp>
        <p:nvSpPr>
          <p:cNvPr id="616" name="Shape 616"/>
          <p:cNvSpPr>
            <a:spLocks noGrp="1"/>
          </p:cNvSpPr>
          <p:nvPr>
            <p:ph type="body" idx="1"/>
          </p:nvPr>
        </p:nvSpPr>
        <p:spPr>
          <a:xfrm>
            <a:off x="4472277" y="1322048"/>
            <a:ext cx="7552774" cy="3367311"/>
          </a:xfrm>
          <a:prstGeom prst="rect">
            <a:avLst/>
          </a:prstGeom>
          <a:solidFill>
            <a:srgbClr val="FFFFFF"/>
          </a:solidFill>
        </p:spPr>
        <p:txBody>
          <a:bodyPr/>
          <a:lstStyle/>
          <a:p>
            <a:r>
              <a:t>Every 5 users share one chatroom</a:t>
            </a:r>
          </a:p>
          <a:p>
            <a:r>
              <a:t>Every user sends messages with 5-10s think time</a:t>
            </a:r>
          </a:p>
        </p:txBody>
      </p:sp>
      <p:sp>
        <p:nvSpPr>
          <p:cNvPr id="617" name="Shape 6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31</a:t>
            </a:fld>
            <a:endParaRPr>
              <a:solidFill>
                <a:prstClr val="black">
                  <a:tint val="75000"/>
                </a:prstClr>
              </a:solidFill>
            </a:endParaRPr>
          </a:p>
        </p:txBody>
      </p:sp>
    </p:spTree>
    <p:extLst>
      <p:ext uri="{BB962C8B-B14F-4D97-AF65-F5344CB8AC3E}">
        <p14:creationId xmlns:p14="http://schemas.microsoft.com/office/powerpoint/2010/main" val="4055796158"/>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 name="pasted-image.png"/>
          <p:cNvPicPr>
            <a:picLocks noChangeAspect="1"/>
          </p:cNvPicPr>
          <p:nvPr/>
        </p:nvPicPr>
        <p:blipFill>
          <a:blip r:embed="rId3">
            <a:extLst/>
          </a:blip>
          <a:stretch>
            <a:fillRect/>
          </a:stretch>
        </p:blipFill>
        <p:spPr>
          <a:xfrm>
            <a:off x="895090" y="1257931"/>
            <a:ext cx="11214620" cy="7850234"/>
          </a:xfrm>
          <a:prstGeom prst="rect">
            <a:avLst/>
          </a:prstGeom>
          <a:ln w="12700">
            <a:miter lim="400000"/>
          </a:ln>
        </p:spPr>
      </p:pic>
      <p:sp>
        <p:nvSpPr>
          <p:cNvPr id="622" name="Shape 622"/>
          <p:cNvSpPr>
            <a:spLocks noGrp="1"/>
          </p:cNvSpPr>
          <p:nvPr>
            <p:ph type="title"/>
          </p:nvPr>
        </p:nvSpPr>
        <p:spPr>
          <a:prstGeom prst="rect">
            <a:avLst/>
          </a:prstGeom>
        </p:spPr>
        <p:txBody>
          <a:bodyPr>
            <a:normAutofit/>
          </a:bodyPr>
          <a:lstStyle/>
          <a:p>
            <a:r>
              <a:rPr dirty="0" err="1" smtClean="0"/>
              <a:t>jQuery</a:t>
            </a:r>
            <a:r>
              <a:rPr dirty="0" smtClean="0"/>
              <a:t> </a:t>
            </a:r>
            <a:r>
              <a:rPr dirty="0"/>
              <a:t>Chat Application</a:t>
            </a:r>
          </a:p>
        </p:txBody>
      </p:sp>
      <p:sp>
        <p:nvSpPr>
          <p:cNvPr id="624" name="Shape 624"/>
          <p:cNvSpPr>
            <a:spLocks noGrp="1"/>
          </p:cNvSpPr>
          <p:nvPr>
            <p:ph type="body" idx="1"/>
          </p:nvPr>
        </p:nvSpPr>
        <p:spPr>
          <a:xfrm>
            <a:off x="3641200" y="1072936"/>
            <a:ext cx="7219896" cy="902128"/>
          </a:xfrm>
          <a:prstGeom prst="rect">
            <a:avLst/>
          </a:prstGeom>
          <a:solidFill>
            <a:srgbClr val="FFFFFF"/>
          </a:solidFill>
        </p:spPr>
        <p:txBody>
          <a:bodyPr/>
          <a:lstStyle/>
          <a:p>
            <a:r>
              <a:t>2,800 clients, 92ms latency</a:t>
            </a:r>
          </a:p>
        </p:txBody>
      </p:sp>
      <p:sp>
        <p:nvSpPr>
          <p:cNvPr id="623" name="Shape 62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32</a:t>
            </a:fld>
            <a:endParaRPr>
              <a:solidFill>
                <a:prstClr val="black">
                  <a:tint val="75000"/>
                </a:prstClr>
              </a:solidFill>
            </a:endParaRPr>
          </a:p>
        </p:txBody>
      </p:sp>
    </p:spTree>
    <p:extLst>
      <p:ext uri="{BB962C8B-B14F-4D97-AF65-F5344CB8AC3E}">
        <p14:creationId xmlns:p14="http://schemas.microsoft.com/office/powerpoint/2010/main" val="132953155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 name="pasted-image.png"/>
          <p:cNvPicPr>
            <a:picLocks noChangeAspect="1"/>
          </p:cNvPicPr>
          <p:nvPr/>
        </p:nvPicPr>
        <p:blipFill>
          <a:blip r:embed="rId3">
            <a:extLst/>
          </a:blip>
          <a:stretch>
            <a:fillRect/>
          </a:stretch>
        </p:blipFill>
        <p:spPr>
          <a:xfrm>
            <a:off x="952500" y="1306274"/>
            <a:ext cx="11099800" cy="7769860"/>
          </a:xfrm>
          <a:prstGeom prst="rect">
            <a:avLst/>
          </a:prstGeom>
          <a:ln w="12700">
            <a:miter lim="400000"/>
          </a:ln>
        </p:spPr>
      </p:pic>
      <p:sp>
        <p:nvSpPr>
          <p:cNvPr id="629" name="Shape 629"/>
          <p:cNvSpPr>
            <a:spLocks noGrp="1"/>
          </p:cNvSpPr>
          <p:nvPr>
            <p:ph type="title"/>
          </p:nvPr>
        </p:nvSpPr>
        <p:spPr>
          <a:prstGeom prst="rect">
            <a:avLst/>
          </a:prstGeom>
        </p:spPr>
        <p:txBody>
          <a:bodyPr>
            <a:normAutofit/>
          </a:bodyPr>
          <a:lstStyle/>
          <a:p>
            <a:r>
              <a:rPr dirty="0" err="1" smtClean="0"/>
              <a:t>Angular</a:t>
            </a:r>
            <a:r>
              <a:rPr lang="en-US" dirty="0" err="1" smtClean="0"/>
              <a:t>JS</a:t>
            </a:r>
            <a:r>
              <a:rPr lang="en-US" dirty="0" smtClean="0"/>
              <a:t> 1.3</a:t>
            </a:r>
            <a:r>
              <a:rPr dirty="0" smtClean="0"/>
              <a:t> </a:t>
            </a:r>
            <a:r>
              <a:rPr dirty="0"/>
              <a:t>Chat Application</a:t>
            </a:r>
          </a:p>
        </p:txBody>
      </p:sp>
      <p:sp>
        <p:nvSpPr>
          <p:cNvPr id="631" name="Shape 631"/>
          <p:cNvSpPr>
            <a:spLocks noGrp="1"/>
          </p:cNvSpPr>
          <p:nvPr>
            <p:ph type="body" idx="1"/>
          </p:nvPr>
        </p:nvSpPr>
        <p:spPr>
          <a:xfrm>
            <a:off x="3430905" y="1089288"/>
            <a:ext cx="6142991" cy="869424"/>
          </a:xfrm>
          <a:prstGeom prst="rect">
            <a:avLst/>
          </a:prstGeom>
          <a:solidFill>
            <a:srgbClr val="FFFFFF"/>
          </a:solidFill>
        </p:spPr>
        <p:txBody>
          <a:bodyPr>
            <a:normAutofit fontScale="85000" lnSpcReduction="10000"/>
          </a:bodyPr>
          <a:lstStyle/>
          <a:p>
            <a:r>
              <a:t>1,550 clients, 84ms latency</a:t>
            </a:r>
          </a:p>
        </p:txBody>
      </p:sp>
      <p:sp>
        <p:nvSpPr>
          <p:cNvPr id="630" name="Shape 6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33</a:t>
            </a:fld>
            <a:endParaRPr>
              <a:solidFill>
                <a:prstClr val="black">
                  <a:tint val="75000"/>
                </a:prstClr>
              </a:solidFill>
            </a:endParaRPr>
          </a:p>
        </p:txBody>
      </p:sp>
    </p:spTree>
    <p:extLst>
      <p:ext uri="{BB962C8B-B14F-4D97-AF65-F5344CB8AC3E}">
        <p14:creationId xmlns:p14="http://schemas.microsoft.com/office/powerpoint/2010/main" val="3272221423"/>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p:cNvSpPr>
          <p:nvPr>
            <p:ph type="title"/>
          </p:nvPr>
        </p:nvSpPr>
        <p:spPr>
          <a:prstGeom prst="rect">
            <a:avLst/>
          </a:prstGeom>
        </p:spPr>
        <p:txBody>
          <a:bodyPr/>
          <a:lstStyle/>
          <a:p>
            <a:r>
              <a:rPr dirty="0"/>
              <a:t>Evaluation — </a:t>
            </a:r>
            <a:r>
              <a:rPr lang="en-US" dirty="0" smtClean="0"/>
              <a:t>Summary</a:t>
            </a:r>
            <a:endParaRPr dirty="0"/>
          </a:p>
        </p:txBody>
      </p:sp>
      <p:sp>
        <p:nvSpPr>
          <p:cNvPr id="636" name="Shape 636"/>
          <p:cNvSpPr>
            <a:spLocks noGrp="1"/>
          </p:cNvSpPr>
          <p:nvPr>
            <p:ph type="body" idx="1"/>
          </p:nvPr>
        </p:nvSpPr>
        <p:spPr>
          <a:prstGeom prst="rect">
            <a:avLst/>
          </a:prstGeom>
        </p:spPr>
        <p:txBody>
          <a:bodyPr>
            <a:normAutofit/>
          </a:bodyPr>
          <a:lstStyle/>
          <a:p>
            <a:r>
              <a:rPr dirty="0"/>
              <a:t>Scales linearly with the number of cores on single machine</a:t>
            </a:r>
          </a:p>
          <a:p>
            <a:r>
              <a:rPr dirty="0"/>
              <a:t>CPU time and memory used by application code becomes bottleneck</a:t>
            </a:r>
          </a:p>
          <a:p>
            <a:r>
              <a:rPr lang="en-US" dirty="0"/>
              <a:t>Master and reverse proxies are not bottleneck</a:t>
            </a:r>
          </a:p>
          <a:p>
            <a:r>
              <a:rPr dirty="0" smtClean="0"/>
              <a:t>Use </a:t>
            </a:r>
            <a:r>
              <a:rPr dirty="0"/>
              <a:t>of high-level libraries is </a:t>
            </a:r>
            <a:r>
              <a:rPr dirty="0" smtClean="0"/>
              <a:t>expensive</a:t>
            </a:r>
            <a:endParaRPr lang="en-US" dirty="0" smtClean="0"/>
          </a:p>
          <a:p>
            <a:pPr lvl="1"/>
            <a:r>
              <a:rPr lang="en-US" dirty="0" smtClean="0"/>
              <a:t>E.g. </a:t>
            </a:r>
            <a:r>
              <a:rPr lang="en-US" dirty="0" err="1" smtClean="0"/>
              <a:t>AngularJS</a:t>
            </a:r>
            <a:r>
              <a:rPr lang="en-US" dirty="0" smtClean="0"/>
              <a:t> 1.x “dirty-checking”</a:t>
            </a:r>
          </a:p>
          <a:p>
            <a:r>
              <a:rPr lang="en-US" dirty="0" smtClean="0"/>
              <a:t>Caveats:</a:t>
            </a:r>
            <a:r>
              <a:rPr lang="en-US" dirty="0"/>
              <a:t> </a:t>
            </a:r>
            <a:r>
              <a:rPr lang="en-US" dirty="0" smtClean="0"/>
              <a:t>small applications</a:t>
            </a:r>
          </a:p>
        </p:txBody>
      </p:sp>
      <p:sp>
        <p:nvSpPr>
          <p:cNvPr id="637" name="Shape 6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solidFill>
                  <a:prstClr val="black">
                    <a:tint val="75000"/>
                  </a:prstClr>
                </a:solidFill>
              </a:rPr>
              <a:pPr/>
              <a:t>34</a:t>
            </a:fld>
            <a:endParaRPr>
              <a:solidFill>
                <a:prstClr val="black">
                  <a:tint val="75000"/>
                </a:prstClr>
              </a:solidFill>
            </a:endParaRPr>
          </a:p>
        </p:txBody>
      </p:sp>
    </p:spTree>
    <p:extLst>
      <p:ext uri="{BB962C8B-B14F-4D97-AF65-F5344CB8AC3E}">
        <p14:creationId xmlns:p14="http://schemas.microsoft.com/office/powerpoint/2010/main" val="3667913912"/>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a:spLocks noGrp="1"/>
          </p:cNvSpPr>
          <p:nvPr>
            <p:ph type="title"/>
          </p:nvPr>
        </p:nvSpPr>
        <p:spPr/>
        <p:txBody>
          <a:bodyPr>
            <a:normAutofit fontScale="90000"/>
          </a:bodyPr>
          <a:lstStyle/>
          <a:p>
            <a:r>
              <a:rPr lang="en-US" smtClean="0"/>
              <a:t>Related Work — Web Frameworks</a:t>
            </a:r>
            <a:endParaRPr lang="en-US"/>
          </a:p>
        </p:txBody>
      </p:sp>
      <p:sp>
        <p:nvSpPr>
          <p:cNvPr id="642" name="Shape 642"/>
          <p:cNvSpPr>
            <a:spLocks noGrp="1"/>
          </p:cNvSpPr>
          <p:nvPr>
            <p:ph type="body" idx="1"/>
          </p:nvPr>
        </p:nvSpPr>
        <p:spPr/>
        <p:txBody>
          <a:bodyPr/>
          <a:lstStyle/>
          <a:p>
            <a:r>
              <a:rPr lang="en-US" smtClean="0"/>
              <a:t>Too many to give credit to all, focus on those most related in terms of ideas</a:t>
            </a:r>
          </a:p>
          <a:p>
            <a:r>
              <a:rPr lang="en-US" smtClean="0"/>
              <a:t>Server-centric</a:t>
            </a:r>
          </a:p>
          <a:p>
            <a:pPr lvl="1"/>
            <a:r>
              <a:rPr lang="en-US" smtClean="0"/>
              <a:t>ZK [Chen/Yeh 2005]</a:t>
            </a:r>
          </a:p>
          <a:p>
            <a:r>
              <a:rPr lang="en-US" smtClean="0"/>
              <a:t>Data-driven</a:t>
            </a:r>
          </a:p>
          <a:p>
            <a:pPr lvl="1"/>
            <a:r>
              <a:rPr lang="en-US" smtClean="0"/>
              <a:t>Meteor [Meteor Dev Group 2011]</a:t>
            </a:r>
            <a:endParaRPr lang="en-US" dirty="0"/>
          </a:p>
        </p:txBody>
      </p:sp>
      <p:sp>
        <p:nvSpPr>
          <p:cNvPr id="643" name="Shape 643"/>
          <p:cNvSpPr>
            <a:spLocks noGrp="1"/>
          </p:cNvSpPr>
          <p:nvPr>
            <p:ph type="sldNum" sz="quarter" idx="2"/>
          </p:nvPr>
        </p:nvSpPr>
        <p:spPr/>
        <p:txBody>
          <a:bodyPr/>
          <a:lstStyle/>
          <a:p>
            <a:fld id="{86CB4B4D-7CA3-9044-876B-883B54F8677D}" type="slidenum">
              <a:rPr lang="en-US" smtClean="0"/>
              <a:pPr/>
              <a:t>35</a:t>
            </a:fld>
            <a:endParaRPr lang="en-US"/>
          </a:p>
        </p:txBody>
      </p:sp>
    </p:spTree>
    <p:extLst>
      <p:ext uri="{BB962C8B-B14F-4D97-AF65-F5344CB8AC3E}">
        <p14:creationId xmlns:p14="http://schemas.microsoft.com/office/powerpoint/2010/main" val="352413684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p:txBody>
          <a:bodyPr/>
          <a:lstStyle/>
          <a:p>
            <a:r>
              <a:rPr lang="en-US" smtClean="0"/>
              <a:t>Related Work — Thin Clients</a:t>
            </a:r>
            <a:endParaRPr lang="en-US"/>
          </a:p>
        </p:txBody>
      </p:sp>
      <p:sp>
        <p:nvSpPr>
          <p:cNvPr id="648" name="Shape 648"/>
          <p:cNvSpPr>
            <a:spLocks noGrp="1"/>
          </p:cNvSpPr>
          <p:nvPr>
            <p:ph type="body" idx="1"/>
          </p:nvPr>
        </p:nvSpPr>
        <p:spPr/>
        <p:txBody>
          <a:bodyPr/>
          <a:lstStyle/>
          <a:p>
            <a:r>
              <a:rPr lang="en-US" smtClean="0"/>
              <a:t>VNC [Richardson 1998]</a:t>
            </a:r>
          </a:p>
          <a:p>
            <a:r>
              <a:rPr lang="en-US" smtClean="0"/>
              <a:t>X11 [Gettys/Scheifler 1986]</a:t>
            </a:r>
          </a:p>
          <a:p>
            <a:r>
              <a:rPr lang="en-US" smtClean="0"/>
              <a:t>VMWare Horizon</a:t>
            </a:r>
          </a:p>
          <a:p>
            <a:r>
              <a:rPr lang="en-US" smtClean="0"/>
              <a:t>Citrix XenDesktop</a:t>
            </a:r>
            <a:endParaRPr lang="en-US"/>
          </a:p>
        </p:txBody>
      </p:sp>
      <p:sp>
        <p:nvSpPr>
          <p:cNvPr id="649" name="Shape 649"/>
          <p:cNvSpPr>
            <a:spLocks noGrp="1"/>
          </p:cNvSpPr>
          <p:nvPr>
            <p:ph type="sldNum" sz="quarter" idx="2"/>
          </p:nvPr>
        </p:nvSpPr>
        <p:spPr/>
        <p:txBody>
          <a:bodyPr/>
          <a:lstStyle/>
          <a:p>
            <a:fld id="{86CB4B4D-7CA3-9044-876B-883B54F8677D}" type="slidenum">
              <a:rPr lang="en-US" smtClean="0"/>
              <a:pPr/>
              <a:t>36</a:t>
            </a:fld>
            <a:endParaRPr lang="en-US"/>
          </a:p>
        </p:txBody>
      </p:sp>
    </p:spTree>
    <p:extLst>
      <p:ext uri="{BB962C8B-B14F-4D97-AF65-F5344CB8AC3E}">
        <p14:creationId xmlns:p14="http://schemas.microsoft.com/office/powerpoint/2010/main" val="987593761"/>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p:cNvSpPr>
          <p:nvPr>
            <p:ph type="title"/>
          </p:nvPr>
        </p:nvSpPr>
        <p:spPr/>
        <p:txBody>
          <a:bodyPr/>
          <a:lstStyle/>
          <a:p>
            <a:r>
              <a:rPr lang="en-US" smtClean="0"/>
              <a:t>Related Work — RPC Frameworks</a:t>
            </a:r>
            <a:endParaRPr lang="en-US"/>
          </a:p>
        </p:txBody>
      </p:sp>
      <p:sp>
        <p:nvSpPr>
          <p:cNvPr id="654" name="Shape 654"/>
          <p:cNvSpPr>
            <a:spLocks noGrp="1"/>
          </p:cNvSpPr>
          <p:nvPr>
            <p:ph type="body" idx="1"/>
          </p:nvPr>
        </p:nvSpPr>
        <p:spPr/>
        <p:txBody>
          <a:bodyPr>
            <a:normAutofit lnSpcReduction="10000"/>
          </a:bodyPr>
          <a:lstStyle/>
          <a:p>
            <a:r>
              <a:rPr lang="en-US" smtClean="0"/>
              <a:t>Dynamic languages</a:t>
            </a:r>
          </a:p>
          <a:p>
            <a:pPr lvl="1"/>
            <a:r>
              <a:rPr lang="en-US" smtClean="0"/>
              <a:t>Dnode [Halliday 2011] for Node.js</a:t>
            </a:r>
          </a:p>
          <a:p>
            <a:pPr lvl="1"/>
            <a:r>
              <a:rPr lang="en-US" smtClean="0"/>
              <a:t>Pyro [Jong 1998] for Python</a:t>
            </a:r>
          </a:p>
          <a:p>
            <a:pPr lvl="1"/>
            <a:r>
              <a:rPr lang="en-US" smtClean="0"/>
              <a:t>Druby [Seki 2012] for Ruby</a:t>
            </a:r>
          </a:p>
          <a:p>
            <a:r>
              <a:rPr lang="en-US" smtClean="0"/>
              <a:t>Static languages</a:t>
            </a:r>
          </a:p>
          <a:p>
            <a:pPr lvl="1"/>
            <a:r>
              <a:rPr lang="en-US" smtClean="0"/>
              <a:t>Network objects [Birrell, et al. 1994] for Modula-3</a:t>
            </a:r>
          </a:p>
          <a:p>
            <a:pPr lvl="1"/>
            <a:r>
              <a:rPr lang="en-US" smtClean="0"/>
              <a:t>Java RMI [Downing 1998] for Java</a:t>
            </a:r>
          </a:p>
          <a:p>
            <a:r>
              <a:rPr lang="en-US" smtClean="0"/>
              <a:t>Language independent</a:t>
            </a:r>
          </a:p>
          <a:p>
            <a:pPr lvl="1"/>
            <a:r>
              <a:rPr lang="en-US" smtClean="0"/>
              <a:t>CORBA [Object Management Group 1991]</a:t>
            </a:r>
            <a:endParaRPr lang="en-US"/>
          </a:p>
        </p:txBody>
      </p:sp>
      <p:sp>
        <p:nvSpPr>
          <p:cNvPr id="655" name="Shape 655"/>
          <p:cNvSpPr>
            <a:spLocks noGrp="1"/>
          </p:cNvSpPr>
          <p:nvPr>
            <p:ph type="sldNum" sz="quarter" idx="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3938719848"/>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a:spLocks noGrp="1"/>
          </p:cNvSpPr>
          <p:nvPr>
            <p:ph type="title"/>
          </p:nvPr>
        </p:nvSpPr>
        <p:spPr/>
        <p:txBody>
          <a:bodyPr/>
          <a:lstStyle/>
          <a:p>
            <a:r>
              <a:rPr lang="en-US" smtClean="0"/>
              <a:t>Conclusion</a:t>
            </a:r>
            <a:endParaRPr lang="en-US"/>
          </a:p>
        </p:txBody>
      </p:sp>
      <p:sp>
        <p:nvSpPr>
          <p:cNvPr id="660" name="Shape 660"/>
          <p:cNvSpPr>
            <a:spLocks noGrp="1"/>
          </p:cNvSpPr>
          <p:nvPr>
            <p:ph type="body" idx="1"/>
          </p:nvPr>
        </p:nvSpPr>
        <p:spPr/>
        <p:txBody>
          <a:bodyPr>
            <a:normAutofit lnSpcReduction="10000"/>
          </a:bodyPr>
          <a:lstStyle/>
          <a:p>
            <a:r>
              <a:rPr lang="en-US" dirty="0" err="1" smtClean="0"/>
              <a:t>CloudBrowser</a:t>
            </a:r>
            <a:r>
              <a:rPr lang="en-US" dirty="0" smtClean="0"/>
              <a:t> as a </a:t>
            </a:r>
            <a:r>
              <a:rPr lang="en-US" dirty="0" err="1" smtClean="0"/>
              <a:t>PaaS</a:t>
            </a:r>
            <a:r>
              <a:rPr lang="en-US" dirty="0" smtClean="0"/>
              <a:t> Service</a:t>
            </a:r>
          </a:p>
          <a:p>
            <a:r>
              <a:rPr lang="en-US" dirty="0" smtClean="0"/>
              <a:t>Scalable implementation of </a:t>
            </a:r>
            <a:r>
              <a:rPr lang="en-US" dirty="0" err="1" smtClean="0"/>
              <a:t>CloudBrowser</a:t>
            </a:r>
            <a:r>
              <a:rPr lang="en-US" dirty="0" smtClean="0"/>
              <a:t> 2.0</a:t>
            </a:r>
          </a:p>
          <a:p>
            <a:r>
              <a:rPr lang="en-US" dirty="0" smtClean="0"/>
              <a:t>Refined application deployment models</a:t>
            </a:r>
          </a:p>
          <a:p>
            <a:r>
              <a:rPr lang="en-US" dirty="0" smtClean="0"/>
              <a:t>Flexible node.js RPC framework : </a:t>
            </a:r>
            <a:r>
              <a:rPr lang="en-US" dirty="0" err="1" smtClean="0"/>
              <a:t>nodermi</a:t>
            </a:r>
            <a:endParaRPr lang="en-US" dirty="0" smtClean="0"/>
          </a:p>
          <a:p>
            <a:pPr lvl="1"/>
            <a:r>
              <a:rPr lang="en-US" dirty="0" smtClean="0"/>
              <a:t>Helped us leverage existing code base</a:t>
            </a:r>
          </a:p>
          <a:p>
            <a:pPr lvl="1"/>
            <a:r>
              <a:rPr lang="en-US" dirty="0" smtClean="0"/>
              <a:t>Standalone framework, can be applied to other node.js projects</a:t>
            </a:r>
          </a:p>
          <a:p>
            <a:r>
              <a:rPr lang="en-US" dirty="0" smtClean="0"/>
              <a:t>Explored limitations of server-centric frameworks</a:t>
            </a:r>
            <a:endParaRPr lang="en-US" dirty="0"/>
          </a:p>
        </p:txBody>
      </p:sp>
      <p:sp>
        <p:nvSpPr>
          <p:cNvPr id="661" name="Shape 661"/>
          <p:cNvSpPr>
            <a:spLocks noGrp="1"/>
          </p:cNvSpPr>
          <p:nvPr>
            <p:ph type="sldNum" sz="quarter" idx="2"/>
          </p:nvPr>
        </p:nvSpPr>
        <p:spPr/>
        <p:txBody>
          <a:bodyPr/>
          <a:lstStyle/>
          <a:p>
            <a:fld id="{86CB4B4D-7CA3-9044-876B-883B54F8677D}" type="slidenum">
              <a:rPr lang="en-US" smtClean="0"/>
              <a:pPr/>
              <a:t>38</a:t>
            </a:fld>
            <a:endParaRPr lang="en-US"/>
          </a:p>
        </p:txBody>
      </p:sp>
    </p:spTree>
    <p:extLst>
      <p:ext uri="{BB962C8B-B14F-4D97-AF65-F5344CB8AC3E}">
        <p14:creationId xmlns:p14="http://schemas.microsoft.com/office/powerpoint/2010/main" val="3827646744"/>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Text Placeholder 2"/>
          <p:cNvSpPr>
            <a:spLocks noGrp="1"/>
          </p:cNvSpPr>
          <p:nvPr>
            <p:ph type="body" idx="1"/>
          </p:nvPr>
        </p:nvSpPr>
        <p:spPr/>
        <p:txBody>
          <a:bodyPr/>
          <a:lstStyle/>
          <a:p>
            <a:r>
              <a:rPr lang="en-US" dirty="0" smtClean="0"/>
              <a:t>Supported by NSF Award</a:t>
            </a:r>
            <a:br>
              <a:rPr lang="en-US" dirty="0" smtClean="0"/>
            </a:br>
            <a:r>
              <a:rPr lang="en-US" i="1" dirty="0" smtClean="0"/>
              <a:t>CAREER</a:t>
            </a:r>
            <a:r>
              <a:rPr lang="en-US" i="1" dirty="0"/>
              <a:t>: CCF-SHF Advanced Execution Environments for Next-generation Cloud Applications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t>39</a:t>
            </a:fld>
            <a:endParaRPr lang="en-US"/>
          </a:p>
        </p:txBody>
      </p:sp>
      <p:pic>
        <p:nvPicPr>
          <p:cNvPr id="5" name="Picture 4" descr="http://varma.ece.cmu.edu/Auto-CPS-2011/logo-NSF.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19787" y="2148629"/>
            <a:ext cx="1865026" cy="186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09796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Filing your Taxes (in the U.S.)</a:t>
            </a:r>
            <a:endParaRPr lang="en-US" dirty="0"/>
          </a:p>
        </p:txBody>
      </p:sp>
      <p:sp>
        <p:nvSpPr>
          <p:cNvPr id="3" name="Text Placeholder 2"/>
          <p:cNvSpPr>
            <a:spLocks noGrp="1"/>
          </p:cNvSpPr>
          <p:nvPr>
            <p:ph type="body" idx="1"/>
          </p:nvPr>
        </p:nvSpPr>
        <p:spPr/>
        <p:txBody>
          <a:bodyPr/>
          <a:lstStyle/>
          <a:p>
            <a:endParaRPr lang="en-US"/>
          </a:p>
        </p:txBody>
      </p:sp>
      <p:pic>
        <p:nvPicPr>
          <p:cNvPr id="2050" name="Picture 2" descr="https://ga1.imgix.net/screenshot/o/91605-73682199.png?ixlib=rb-1.0.0&amp;ch=Width%2CDPR&amp;auto=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205914"/>
            <a:ext cx="11488916" cy="83535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108338998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Target Applications</a:t>
            </a:r>
            <a:endParaRPr lang="en-US" dirty="0"/>
          </a:p>
        </p:txBody>
      </p:sp>
      <p:sp>
        <p:nvSpPr>
          <p:cNvPr id="3" name="Text Placeholder 2"/>
          <p:cNvSpPr>
            <a:spLocks noGrp="1"/>
          </p:cNvSpPr>
          <p:nvPr>
            <p:ph type="body" idx="1"/>
          </p:nvPr>
        </p:nvSpPr>
        <p:spPr/>
        <p:txBody>
          <a:bodyPr>
            <a:normAutofit fontScale="92500" lnSpcReduction="10000"/>
          </a:bodyPr>
          <a:lstStyle/>
          <a:p>
            <a:r>
              <a:rPr lang="en-US" smtClean="0"/>
              <a:t>Single Page applications with deep navigation space</a:t>
            </a:r>
          </a:p>
          <a:p>
            <a:r>
              <a:rPr lang="en-US" smtClean="0"/>
              <a:t>Users will connect and disconnect multiple times, possible using multiple devices</a:t>
            </a:r>
          </a:p>
          <a:p>
            <a:r>
              <a:rPr lang="en-US" smtClean="0"/>
              <a:t>Users wish for (most) actions to take immediate effect, i.e., to be remembered</a:t>
            </a:r>
          </a:p>
          <a:p>
            <a:endParaRPr lang="en-US" smtClean="0"/>
          </a:p>
          <a:p>
            <a:r>
              <a:rPr lang="en-US" smtClean="0"/>
              <a:t>Examples:</a:t>
            </a:r>
          </a:p>
          <a:p>
            <a:pPr lvl="1"/>
            <a:r>
              <a:rPr lang="en-US" smtClean="0"/>
              <a:t>Tax preparation</a:t>
            </a:r>
          </a:p>
          <a:p>
            <a:pPr lvl="1"/>
            <a:r>
              <a:rPr lang="en-US" smtClean="0"/>
              <a:t>Configuration management applications</a:t>
            </a:r>
          </a:p>
          <a:p>
            <a:pPr lvl="1"/>
            <a:r>
              <a:rPr lang="en-US" smtClean="0"/>
              <a:t>Business Workflow applications</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280363391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Text Placeholder 2"/>
          <p:cNvSpPr>
            <a:spLocks noGrp="1"/>
          </p:cNvSpPr>
          <p:nvPr>
            <p:ph type="body" idx="1"/>
          </p:nvPr>
        </p:nvSpPr>
        <p:spPr/>
        <p:txBody>
          <a:bodyPr/>
          <a:lstStyle/>
          <a:p>
            <a:r>
              <a:rPr lang="en-US" dirty="0" smtClean="0"/>
              <a:t>What makes creating web-based cloud applications hard?</a:t>
            </a:r>
          </a:p>
          <a:p>
            <a:pPr lvl="1"/>
            <a:r>
              <a:rPr lang="en-US" dirty="0" smtClean="0"/>
              <a:t>Distributed programming model</a:t>
            </a:r>
          </a:p>
          <a:p>
            <a:pPr lvl="1"/>
            <a:r>
              <a:rPr lang="en-US" dirty="0" smtClean="0"/>
              <a:t>Client-side DOM is ephemeral</a:t>
            </a:r>
          </a:p>
          <a:p>
            <a:endParaRPr lang="en-US" dirty="0"/>
          </a:p>
        </p:txBody>
      </p:sp>
      <p:grpSp>
        <p:nvGrpSpPr>
          <p:cNvPr id="28" name="Group 27"/>
          <p:cNvGrpSpPr/>
          <p:nvPr/>
        </p:nvGrpSpPr>
        <p:grpSpPr>
          <a:xfrm>
            <a:off x="4460474" y="4406618"/>
            <a:ext cx="8364511" cy="4822329"/>
            <a:chOff x="4505443" y="4466577"/>
            <a:chExt cx="8364511" cy="4822329"/>
          </a:xfrm>
        </p:grpSpPr>
        <p:grpSp>
          <p:nvGrpSpPr>
            <p:cNvPr id="26" name="Group 25"/>
            <p:cNvGrpSpPr/>
            <p:nvPr/>
          </p:nvGrpSpPr>
          <p:grpSpPr>
            <a:xfrm>
              <a:off x="4939883" y="4730384"/>
              <a:ext cx="7607977" cy="4558522"/>
              <a:chOff x="2132900" y="3352099"/>
              <a:chExt cx="8855984" cy="5306298"/>
            </a:xfrm>
          </p:grpSpPr>
          <p:pic>
            <p:nvPicPr>
              <p:cNvPr id="4" name="Picture 5" descr="C:\Users\Godmar\AppData\Local\Microsoft\Windows\Temporary Internet Files\Content.IE5\FE7JKG0R\MCj04041590000[1].wmf"/>
              <p:cNvPicPr>
                <a:picLocks noChangeAspect="1" noChangeArrowheads="1"/>
              </p:cNvPicPr>
              <p:nvPr/>
            </p:nvPicPr>
            <p:blipFill>
              <a:blip r:embed="rId2" cstate="print"/>
              <a:srcRect/>
              <a:stretch>
                <a:fillRect/>
              </a:stretch>
            </p:blipFill>
            <p:spPr bwMode="auto">
              <a:xfrm>
                <a:off x="8375224" y="5818974"/>
                <a:ext cx="2613660" cy="2624655"/>
              </a:xfrm>
              <a:prstGeom prst="rect">
                <a:avLst/>
              </a:prstGeom>
              <a:noFill/>
            </p:spPr>
          </p:pic>
          <p:pic>
            <p:nvPicPr>
              <p:cNvPr id="5" name="Picture 4" descr="C:\Users\Godmar\AppData\Local\Microsoft\Windows\Temporary Internet Files\Content.IE5\113FLWWS\MCj04414520000[1].png"/>
              <p:cNvPicPr>
                <a:picLocks noChangeAspect="1" noChangeArrowheads="1"/>
              </p:cNvPicPr>
              <p:nvPr/>
            </p:nvPicPr>
            <p:blipFill>
              <a:blip r:embed="rId3" cstate="print"/>
              <a:srcRect/>
              <a:stretch>
                <a:fillRect/>
              </a:stretch>
            </p:blipFill>
            <p:spPr bwMode="auto">
              <a:xfrm>
                <a:off x="2132900" y="5915540"/>
                <a:ext cx="2742857" cy="2742857"/>
              </a:xfrm>
              <a:prstGeom prst="rect">
                <a:avLst/>
              </a:prstGeom>
              <a:noFill/>
            </p:spPr>
          </p:pic>
          <p:sp>
            <p:nvSpPr>
              <p:cNvPr id="6" name="Content Placeholder 2"/>
              <p:cNvSpPr txBox="1">
                <a:spLocks/>
              </p:cNvSpPr>
              <p:nvPr/>
            </p:nvSpPr>
            <p:spPr>
              <a:xfrm>
                <a:off x="2530135" y="3352099"/>
                <a:ext cx="8229600" cy="4525963"/>
              </a:xfrm>
              <a:prstGeom prst="rect">
                <a:avLst/>
              </a:prstGeom>
            </p:spPr>
            <p:txBody>
              <a:bodyPr vert="horz" lIns="91440" tIns="45720" rIns="91440" bIns="45720" rtlCol="0">
                <a:normAutofit/>
              </a:bodyPr>
              <a:lstStyle>
                <a:lvl1pPr marL="487672" indent="-487672" algn="l" defTabSz="1300460" rtl="0" eaLnBrk="1" latinLnBrk="0" hangingPunct="1">
                  <a:spcBef>
                    <a:spcPct val="20000"/>
                  </a:spcBef>
                  <a:buFont typeface="Arial" pitchFamily="34" charset="0"/>
                  <a:buChar char="‣"/>
                  <a:defRPr sz="4551" kern="1200">
                    <a:solidFill>
                      <a:schemeClr val="tx1"/>
                    </a:solidFill>
                    <a:latin typeface="+mn-lt"/>
                    <a:ea typeface="+mn-ea"/>
                    <a:cs typeface="+mn-cs"/>
                  </a:defRPr>
                </a:lvl1pPr>
                <a:lvl2pPr marL="1056623" indent="-406394" algn="l" defTabSz="1300460" rtl="0" eaLnBrk="1" latinLnBrk="0" hangingPunct="1">
                  <a:spcBef>
                    <a:spcPct val="20000"/>
                  </a:spcBef>
                  <a:buFont typeface="Arial" pitchFamily="34" charset="0"/>
                  <a:buChar char="‣"/>
                  <a:defRPr sz="3982" kern="1200">
                    <a:solidFill>
                      <a:schemeClr val="tx1"/>
                    </a:solidFill>
                    <a:latin typeface="+mn-lt"/>
                    <a:ea typeface="+mn-ea"/>
                    <a:cs typeface="+mn-cs"/>
                  </a:defRPr>
                </a:lvl2pPr>
                <a:lvl3pPr marL="1625575" indent="-325115" algn="l" defTabSz="1300460" rtl="0" eaLnBrk="1" latinLnBrk="0" hangingPunct="1">
                  <a:spcBef>
                    <a:spcPct val="20000"/>
                  </a:spcBef>
                  <a:buFont typeface="Arial" pitchFamily="34" charset="0"/>
                  <a:buChar char="‣"/>
                  <a:defRPr sz="3413" kern="1200">
                    <a:solidFill>
                      <a:schemeClr val="tx1"/>
                    </a:solidFill>
                    <a:latin typeface="+mn-lt"/>
                    <a:ea typeface="+mn-ea"/>
                    <a:cs typeface="+mn-cs"/>
                  </a:defRPr>
                </a:lvl3pPr>
                <a:lvl4pPr marL="227580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4pPr>
                <a:lvl5pPr marL="292603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5pPr>
                <a:lvl6pPr marL="357626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44" kern="1200">
                    <a:solidFill>
                      <a:schemeClr val="tx1"/>
                    </a:solidFill>
                    <a:latin typeface="+mn-lt"/>
                    <a:ea typeface="+mn-ea"/>
                    <a:cs typeface="+mn-cs"/>
                  </a:defRPr>
                </a:lvl9pPr>
              </a:lstStyle>
              <a:p>
                <a:pPr marL="0" indent="0">
                  <a:buFont typeface="Arial" pitchFamily="34" charset="0"/>
                  <a:buNone/>
                </a:pPr>
                <a:r>
                  <a:rPr lang="en-US" dirty="0" smtClean="0"/>
                  <a:t>Client			Server</a:t>
                </a:r>
                <a:endParaRPr lang="en-US" dirty="0"/>
              </a:p>
            </p:txBody>
          </p:sp>
          <p:grpSp>
            <p:nvGrpSpPr>
              <p:cNvPr id="10" name="Group 9"/>
              <p:cNvGrpSpPr/>
              <p:nvPr/>
            </p:nvGrpSpPr>
            <p:grpSpPr>
              <a:xfrm>
                <a:off x="4560817" y="4358274"/>
                <a:ext cx="4132614" cy="2458194"/>
                <a:chOff x="2778826" y="2386939"/>
                <a:chExt cx="4132614" cy="2458194"/>
              </a:xfrm>
            </p:grpSpPr>
            <p:sp>
              <p:nvSpPr>
                <p:cNvPr id="11" name="Cloud 10"/>
                <p:cNvSpPr/>
                <p:nvPr/>
              </p:nvSpPr>
              <p:spPr bwMode="auto">
                <a:xfrm>
                  <a:off x="3206337" y="2386940"/>
                  <a:ext cx="3170711" cy="2018804"/>
                </a:xfrm>
                <a:prstGeom prst="cloud">
                  <a:avLst/>
                </a:prstGeom>
                <a:solidFill>
                  <a:schemeClr val="accent1">
                    <a:alpha val="4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10" charset="0"/>
                  </a:endParaRPr>
                </a:p>
              </p:txBody>
            </p:sp>
            <p:sp>
              <p:nvSpPr>
                <p:cNvPr id="12" name="Flowchart: Summing Junction 11"/>
                <p:cNvSpPr/>
                <p:nvPr/>
              </p:nvSpPr>
              <p:spPr bwMode="auto">
                <a:xfrm>
                  <a:off x="4726379" y="2933205"/>
                  <a:ext cx="273133" cy="273133"/>
                </a:xfrm>
                <a:prstGeom prst="flowChartSummingJunction">
                  <a:avLst/>
                </a:prstGeom>
                <a:solidFill>
                  <a:schemeClr val="bg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C00000"/>
                    </a:solidFill>
                    <a:effectLst/>
                    <a:latin typeface="Times New Roman" pitchFamily="-110" charset="0"/>
                  </a:endParaRPr>
                </a:p>
              </p:txBody>
            </p:sp>
            <p:sp>
              <p:nvSpPr>
                <p:cNvPr id="13" name="Flowchart: Summing Junction 12"/>
                <p:cNvSpPr/>
                <p:nvPr/>
              </p:nvSpPr>
              <p:spPr bwMode="auto">
                <a:xfrm>
                  <a:off x="4001984" y="3643745"/>
                  <a:ext cx="273133" cy="273133"/>
                </a:xfrm>
                <a:prstGeom prst="flowChartSummingJunction">
                  <a:avLst/>
                </a:prstGeom>
                <a:solidFill>
                  <a:schemeClr val="bg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C00000"/>
                    </a:solidFill>
                    <a:effectLst/>
                    <a:latin typeface="Times New Roman" pitchFamily="-110" charset="0"/>
                  </a:endParaRPr>
                </a:p>
              </p:txBody>
            </p:sp>
            <p:sp>
              <p:nvSpPr>
                <p:cNvPr id="14" name="Flowchart: Summing Junction 13"/>
                <p:cNvSpPr/>
                <p:nvPr/>
              </p:nvSpPr>
              <p:spPr bwMode="auto">
                <a:xfrm>
                  <a:off x="5151912" y="3643745"/>
                  <a:ext cx="273133" cy="273133"/>
                </a:xfrm>
                <a:prstGeom prst="flowChartSummingJunction">
                  <a:avLst/>
                </a:prstGeom>
                <a:solidFill>
                  <a:schemeClr val="bg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C00000"/>
                    </a:solidFill>
                    <a:effectLst/>
                    <a:latin typeface="Times New Roman" pitchFamily="-110" charset="0"/>
                  </a:endParaRPr>
                </a:p>
              </p:txBody>
            </p:sp>
            <p:sp>
              <p:nvSpPr>
                <p:cNvPr id="15" name="Flowchart: Summing Junction 14"/>
                <p:cNvSpPr/>
                <p:nvPr/>
              </p:nvSpPr>
              <p:spPr bwMode="auto">
                <a:xfrm>
                  <a:off x="5638799" y="2796638"/>
                  <a:ext cx="273133" cy="273133"/>
                </a:xfrm>
                <a:prstGeom prst="flowChartSummingJunction">
                  <a:avLst/>
                </a:prstGeom>
                <a:solidFill>
                  <a:schemeClr val="bg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C00000"/>
                    </a:solidFill>
                    <a:effectLst/>
                    <a:latin typeface="Times New Roman" pitchFamily="-110" charset="0"/>
                  </a:endParaRPr>
                </a:p>
              </p:txBody>
            </p:sp>
            <p:sp>
              <p:nvSpPr>
                <p:cNvPr id="16" name="Flowchart: Summing Junction 15"/>
                <p:cNvSpPr/>
                <p:nvPr/>
              </p:nvSpPr>
              <p:spPr bwMode="auto">
                <a:xfrm>
                  <a:off x="3865417" y="2796638"/>
                  <a:ext cx="273133" cy="273133"/>
                </a:xfrm>
                <a:prstGeom prst="flowChartSummingJunction">
                  <a:avLst/>
                </a:prstGeom>
                <a:solidFill>
                  <a:schemeClr val="bg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C00000"/>
                    </a:solidFill>
                    <a:effectLst/>
                    <a:latin typeface="Times New Roman" pitchFamily="-110" charset="0"/>
                  </a:endParaRPr>
                </a:p>
              </p:txBody>
            </p:sp>
            <p:cxnSp>
              <p:nvCxnSpPr>
                <p:cNvPr id="17" name="Straight Connector 16"/>
                <p:cNvCxnSpPr>
                  <a:stCxn id="16" idx="6"/>
                  <a:endCxn id="12" idx="2"/>
                </p:cNvCxnSpPr>
                <p:nvPr/>
              </p:nvCxnSpPr>
              <p:spPr bwMode="auto">
                <a:xfrm>
                  <a:off x="4138550" y="2933205"/>
                  <a:ext cx="587829" cy="13656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12" idx="6"/>
                  <a:endCxn id="15" idx="2"/>
                </p:cNvCxnSpPr>
                <p:nvPr/>
              </p:nvCxnSpPr>
              <p:spPr bwMode="auto">
                <a:xfrm flipV="1">
                  <a:off x="4999512" y="2933205"/>
                  <a:ext cx="639287" cy="13656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p:cNvCxnSpPr>
                  <a:stCxn id="12" idx="3"/>
                  <a:endCxn id="13" idx="7"/>
                </p:cNvCxnSpPr>
                <p:nvPr/>
              </p:nvCxnSpPr>
              <p:spPr bwMode="auto">
                <a:xfrm rot="5400000">
                  <a:off x="4242046" y="3159411"/>
                  <a:ext cx="517405" cy="53126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0" name="Straight Connector 19"/>
                <p:cNvCxnSpPr>
                  <a:stCxn id="13" idx="6"/>
                  <a:endCxn id="14" idx="2"/>
                </p:cNvCxnSpPr>
                <p:nvPr/>
              </p:nvCxnSpPr>
              <p:spPr bwMode="auto">
                <a:xfrm>
                  <a:off x="4275117" y="3780312"/>
                  <a:ext cx="87679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1" name="Straight Connector 20"/>
                <p:cNvCxnSpPr>
                  <a:stCxn id="12" idx="5"/>
                  <a:endCxn id="14" idx="1"/>
                </p:cNvCxnSpPr>
                <p:nvPr/>
              </p:nvCxnSpPr>
              <p:spPr bwMode="auto">
                <a:xfrm rot="16200000" flipH="1">
                  <a:off x="4817010" y="3308842"/>
                  <a:ext cx="517405" cy="23239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2" name="Straight Connector 21"/>
                <p:cNvCxnSpPr>
                  <a:stCxn id="16" idx="1"/>
                </p:cNvCxnSpPr>
                <p:nvPr/>
              </p:nvCxnSpPr>
              <p:spPr bwMode="auto">
                <a:xfrm rot="16200000" flipV="1">
                  <a:off x="3420095" y="2351316"/>
                  <a:ext cx="449697" cy="520946"/>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a:endCxn id="13" idx="3"/>
                </p:cNvCxnSpPr>
                <p:nvPr/>
              </p:nvCxnSpPr>
              <p:spPr bwMode="auto">
                <a:xfrm flipV="1">
                  <a:off x="2778826" y="3876879"/>
                  <a:ext cx="1263157" cy="52886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endCxn id="14" idx="5"/>
                </p:cNvCxnSpPr>
                <p:nvPr/>
              </p:nvCxnSpPr>
              <p:spPr bwMode="auto">
                <a:xfrm rot="10800000">
                  <a:off x="5385047" y="3876880"/>
                  <a:ext cx="1526393" cy="96825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5" name="Straight Connector 24"/>
                <p:cNvCxnSpPr>
                  <a:endCxn id="15" idx="7"/>
                </p:cNvCxnSpPr>
                <p:nvPr/>
              </p:nvCxnSpPr>
              <p:spPr bwMode="auto">
                <a:xfrm rot="10800000" flipV="1">
                  <a:off x="5871934" y="2386939"/>
                  <a:ext cx="659499" cy="44969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grpSp>
        <p:sp>
          <p:nvSpPr>
            <p:cNvPr id="27" name="Rectangle 26"/>
            <p:cNvSpPr/>
            <p:nvPr/>
          </p:nvSpPr>
          <p:spPr>
            <a:xfrm>
              <a:off x="4505443" y="4466577"/>
              <a:ext cx="8364511" cy="4691921"/>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Slide Number Placeholder 28"/>
          <p:cNvSpPr>
            <a:spLocks noGrp="1"/>
          </p:cNvSpPr>
          <p:nvPr>
            <p:ph type="sldNum" sz="quarter" idx="2"/>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325164635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70"/>
          <p:cNvSpPr>
            <a:spLocks noGrp="1"/>
          </p:cNvSpPr>
          <p:nvPr>
            <p:ph type="title"/>
          </p:nvPr>
        </p:nvSpPr>
        <p:spPr>
          <a:xfrm>
            <a:off x="650240" y="216747"/>
            <a:ext cx="11704320" cy="1234317"/>
          </a:xfrm>
        </p:spPr>
        <p:txBody>
          <a:bodyPr>
            <a:normAutofit/>
          </a:bodyPr>
          <a:lstStyle/>
          <a:p>
            <a:r>
              <a:rPr lang="en-US" sz="5689" dirty="0" err="1"/>
              <a:t>CloudBrowser</a:t>
            </a:r>
            <a:r>
              <a:rPr lang="en-US" sz="5689" dirty="0"/>
              <a:t> Architecture</a:t>
            </a:r>
          </a:p>
        </p:txBody>
      </p:sp>
      <p:sp>
        <p:nvSpPr>
          <p:cNvPr id="7" name="Rounded Rectangle 6"/>
          <p:cNvSpPr/>
          <p:nvPr/>
        </p:nvSpPr>
        <p:spPr>
          <a:xfrm>
            <a:off x="4872192" y="1505250"/>
            <a:ext cx="7731075" cy="726101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991" dirty="0"/>
          </a:p>
        </p:txBody>
      </p:sp>
      <p:grpSp>
        <p:nvGrpSpPr>
          <p:cNvPr id="84" name="Group 83"/>
          <p:cNvGrpSpPr/>
          <p:nvPr/>
        </p:nvGrpSpPr>
        <p:grpSpPr>
          <a:xfrm>
            <a:off x="216744" y="1505250"/>
            <a:ext cx="2811300" cy="7261013"/>
            <a:chOff x="152398" y="853131"/>
            <a:chExt cx="1976695" cy="5105400"/>
          </a:xfrm>
        </p:grpSpPr>
        <p:sp>
          <p:nvSpPr>
            <p:cNvPr id="8" name="Rounded Rectangle 7"/>
            <p:cNvSpPr/>
            <p:nvPr/>
          </p:nvSpPr>
          <p:spPr>
            <a:xfrm>
              <a:off x="152398" y="853131"/>
              <a:ext cx="1976695" cy="5105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991" dirty="0"/>
            </a:p>
          </p:txBody>
        </p:sp>
        <p:sp>
          <p:nvSpPr>
            <p:cNvPr id="9" name="TextBox 8"/>
            <p:cNvSpPr txBox="1"/>
            <p:nvPr/>
          </p:nvSpPr>
          <p:spPr>
            <a:xfrm>
              <a:off x="372029" y="1020279"/>
              <a:ext cx="1482521" cy="670857"/>
            </a:xfrm>
            <a:prstGeom prst="rect">
              <a:avLst/>
            </a:prstGeom>
            <a:noFill/>
          </p:spPr>
          <p:txBody>
            <a:bodyPr wrap="square" rtlCol="0">
              <a:spAutoFit/>
            </a:bodyPr>
            <a:lstStyle/>
            <a:p>
              <a:r>
                <a:rPr lang="en-US" sz="2800" b="1" dirty="0"/>
                <a:t>Web Browser</a:t>
              </a:r>
            </a:p>
          </p:txBody>
        </p:sp>
      </p:grpSp>
      <p:sp>
        <p:nvSpPr>
          <p:cNvPr id="11" name="TextBox 10"/>
          <p:cNvSpPr txBox="1"/>
          <p:nvPr/>
        </p:nvSpPr>
        <p:spPr>
          <a:xfrm>
            <a:off x="8157477" y="1597334"/>
            <a:ext cx="4445790" cy="792781"/>
          </a:xfrm>
          <a:prstGeom prst="rect">
            <a:avLst/>
          </a:prstGeom>
          <a:noFill/>
        </p:spPr>
        <p:txBody>
          <a:bodyPr wrap="square" rtlCol="0">
            <a:spAutoFit/>
          </a:bodyPr>
          <a:lstStyle/>
          <a:p>
            <a:r>
              <a:rPr lang="en-US" sz="2276" b="1" dirty="0"/>
              <a:t>Server-side JS </a:t>
            </a:r>
            <a:br>
              <a:rPr lang="en-US" sz="2276" b="1" dirty="0"/>
            </a:br>
            <a:r>
              <a:rPr lang="en-US" sz="2276" b="1" dirty="0"/>
              <a:t>Environment (node.js)</a:t>
            </a:r>
          </a:p>
        </p:txBody>
      </p:sp>
      <p:grpSp>
        <p:nvGrpSpPr>
          <p:cNvPr id="83" name="Group 82"/>
          <p:cNvGrpSpPr/>
          <p:nvPr/>
        </p:nvGrpSpPr>
        <p:grpSpPr>
          <a:xfrm>
            <a:off x="5136517" y="1980697"/>
            <a:ext cx="2733208" cy="6299634"/>
            <a:chOff x="3611613" y="1187430"/>
            <a:chExt cx="1921787" cy="4429430"/>
          </a:xfrm>
        </p:grpSpPr>
        <p:sp>
          <p:nvSpPr>
            <p:cNvPr id="12" name="Rounded Rectangle 11"/>
            <p:cNvSpPr/>
            <p:nvPr/>
          </p:nvSpPr>
          <p:spPr>
            <a:xfrm>
              <a:off x="3611613" y="1187430"/>
              <a:ext cx="1921787" cy="4429430"/>
            </a:xfrm>
            <a:prstGeom prst="roundRect">
              <a:avLst/>
            </a:prstGeom>
          </p:spPr>
          <p:style>
            <a:lnRef idx="1">
              <a:schemeClr val="accent5"/>
            </a:lnRef>
            <a:fillRef idx="2">
              <a:schemeClr val="accent5"/>
            </a:fillRef>
            <a:effectRef idx="1">
              <a:schemeClr val="accent5"/>
            </a:effectRef>
            <a:fontRef idx="minor">
              <a:schemeClr val="dk1"/>
            </a:fontRef>
          </p:style>
          <p:txBody>
            <a:bodyPr rtlCol="0" anchor="b" anchorCtr="0"/>
            <a:lstStyle/>
            <a:p>
              <a:pPr algn="ctr"/>
              <a:r>
                <a:rPr lang="en-US" sz="1991" dirty="0"/>
                <a:t>JSDOM, </a:t>
              </a:r>
              <a:r>
                <a:rPr lang="en-US" sz="1991" dirty="0" err="1"/>
                <a:t>Contextify</a:t>
              </a:r>
              <a:endParaRPr lang="en-US" sz="1991" dirty="0"/>
            </a:p>
          </p:txBody>
        </p:sp>
        <p:sp>
          <p:nvSpPr>
            <p:cNvPr id="13" name="TextBox 12"/>
            <p:cNvSpPr txBox="1"/>
            <p:nvPr/>
          </p:nvSpPr>
          <p:spPr>
            <a:xfrm>
              <a:off x="3954278" y="1282419"/>
              <a:ext cx="1414398" cy="280335"/>
            </a:xfrm>
            <a:prstGeom prst="rect">
              <a:avLst/>
            </a:prstGeom>
            <a:noFill/>
          </p:spPr>
          <p:txBody>
            <a:bodyPr wrap="square" rtlCol="0">
              <a:spAutoFit/>
            </a:bodyPr>
            <a:lstStyle/>
            <a:p>
              <a:r>
                <a:rPr lang="en-US" sz="1991" b="1" dirty="0"/>
                <a:t>Virtual Browser</a:t>
              </a:r>
            </a:p>
          </p:txBody>
        </p:sp>
      </p:grpSp>
      <p:grpSp>
        <p:nvGrpSpPr>
          <p:cNvPr id="79" name="Group 78"/>
          <p:cNvGrpSpPr/>
          <p:nvPr/>
        </p:nvGrpSpPr>
        <p:grpSpPr>
          <a:xfrm>
            <a:off x="1778576" y="4357916"/>
            <a:ext cx="1355429" cy="1188611"/>
            <a:chOff x="1250561" y="2858912"/>
            <a:chExt cx="953036" cy="835742"/>
          </a:xfrm>
        </p:grpSpPr>
        <p:sp>
          <p:nvSpPr>
            <p:cNvPr id="27" name="Arc 26"/>
            <p:cNvSpPr/>
            <p:nvPr/>
          </p:nvSpPr>
          <p:spPr>
            <a:xfrm rot="10800000" flipH="1">
              <a:off x="1250561" y="2858912"/>
              <a:ext cx="274541" cy="835742"/>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28" name="TextBox 27"/>
            <p:cNvSpPr txBox="1"/>
            <p:nvPr/>
          </p:nvSpPr>
          <p:spPr>
            <a:xfrm>
              <a:off x="1550774" y="3026060"/>
              <a:ext cx="652823" cy="434343"/>
            </a:xfrm>
            <a:prstGeom prst="rect">
              <a:avLst/>
            </a:prstGeom>
            <a:noFill/>
          </p:spPr>
          <p:txBody>
            <a:bodyPr wrap="none" rtlCol="0">
              <a:spAutoFit/>
            </a:bodyPr>
            <a:lstStyle/>
            <a:p>
              <a:r>
                <a:rPr lang="en-US" sz="1707" dirty="0"/>
                <a:t>Applies</a:t>
              </a:r>
              <a:br>
                <a:rPr lang="en-US" sz="1707" dirty="0"/>
              </a:br>
              <a:r>
                <a:rPr lang="en-US" sz="1707" dirty="0"/>
                <a:t>Updates</a:t>
              </a:r>
            </a:p>
          </p:txBody>
        </p:sp>
      </p:grpSp>
      <p:grpSp>
        <p:nvGrpSpPr>
          <p:cNvPr id="80" name="Group 79"/>
          <p:cNvGrpSpPr/>
          <p:nvPr/>
        </p:nvGrpSpPr>
        <p:grpSpPr>
          <a:xfrm>
            <a:off x="254468" y="4357919"/>
            <a:ext cx="1211741" cy="1188611"/>
            <a:chOff x="178923" y="2858912"/>
            <a:chExt cx="852005" cy="835742"/>
          </a:xfrm>
        </p:grpSpPr>
        <p:sp>
          <p:nvSpPr>
            <p:cNvPr id="26" name="Arc 25"/>
            <p:cNvSpPr/>
            <p:nvPr/>
          </p:nvSpPr>
          <p:spPr>
            <a:xfrm flipH="1">
              <a:off x="756387" y="2858912"/>
              <a:ext cx="274541" cy="835742"/>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29" name="TextBox 28"/>
            <p:cNvSpPr txBox="1"/>
            <p:nvPr/>
          </p:nvSpPr>
          <p:spPr>
            <a:xfrm>
              <a:off x="178923" y="3026060"/>
              <a:ext cx="593086" cy="619055"/>
            </a:xfrm>
            <a:prstGeom prst="rect">
              <a:avLst/>
            </a:prstGeom>
            <a:noFill/>
          </p:spPr>
          <p:txBody>
            <a:bodyPr wrap="none" rtlCol="0">
              <a:spAutoFit/>
            </a:bodyPr>
            <a:lstStyle/>
            <a:p>
              <a:r>
                <a:rPr lang="en-US" sz="1707" dirty="0"/>
                <a:t>Listens </a:t>
              </a:r>
              <a:br>
                <a:rPr lang="en-US" sz="1707" dirty="0"/>
              </a:br>
              <a:r>
                <a:rPr lang="en-US" sz="1707" dirty="0"/>
                <a:t>for </a:t>
              </a:r>
            </a:p>
            <a:p>
              <a:r>
                <a:rPr lang="en-US" sz="1707" dirty="0"/>
                <a:t>Events</a:t>
              </a:r>
            </a:p>
          </p:txBody>
        </p:sp>
      </p:grpSp>
      <p:grpSp>
        <p:nvGrpSpPr>
          <p:cNvPr id="78" name="Group 77"/>
          <p:cNvGrpSpPr/>
          <p:nvPr/>
        </p:nvGrpSpPr>
        <p:grpSpPr>
          <a:xfrm>
            <a:off x="2637584" y="2445266"/>
            <a:ext cx="2811300" cy="1318346"/>
            <a:chOff x="1854551" y="1514080"/>
            <a:chExt cx="1976695" cy="926962"/>
          </a:xfrm>
        </p:grpSpPr>
        <p:sp>
          <p:nvSpPr>
            <p:cNvPr id="30" name="Arc 29"/>
            <p:cNvSpPr/>
            <p:nvPr/>
          </p:nvSpPr>
          <p:spPr>
            <a:xfrm rot="5400000" flipH="1">
              <a:off x="2550389" y="1160185"/>
              <a:ext cx="585019" cy="1976695"/>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32" name="TextBox 31"/>
            <p:cNvSpPr txBox="1"/>
            <p:nvPr/>
          </p:nvSpPr>
          <p:spPr>
            <a:xfrm>
              <a:off x="2226705" y="1514080"/>
              <a:ext cx="1164532" cy="249633"/>
            </a:xfrm>
            <a:prstGeom prst="rect">
              <a:avLst/>
            </a:prstGeom>
            <a:noFill/>
          </p:spPr>
          <p:txBody>
            <a:bodyPr wrap="none" rtlCol="0">
              <a:spAutoFit/>
            </a:bodyPr>
            <a:lstStyle/>
            <a:p>
              <a:r>
                <a:rPr lang="en-US" sz="1707" dirty="0"/>
                <a:t>Forwards Events</a:t>
              </a:r>
            </a:p>
          </p:txBody>
        </p:sp>
      </p:grpSp>
      <p:grpSp>
        <p:nvGrpSpPr>
          <p:cNvPr id="77" name="Group 76"/>
          <p:cNvGrpSpPr/>
          <p:nvPr/>
        </p:nvGrpSpPr>
        <p:grpSpPr>
          <a:xfrm>
            <a:off x="2637584" y="3644751"/>
            <a:ext cx="2811300" cy="1305922"/>
            <a:chOff x="1854551" y="2357468"/>
            <a:chExt cx="1976695" cy="918227"/>
          </a:xfrm>
        </p:grpSpPr>
        <p:sp>
          <p:nvSpPr>
            <p:cNvPr id="31" name="Arc 30"/>
            <p:cNvSpPr/>
            <p:nvPr/>
          </p:nvSpPr>
          <p:spPr>
            <a:xfrm rot="5400000" flipV="1">
              <a:off x="2550389" y="1661630"/>
              <a:ext cx="585019" cy="1976695"/>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33" name="TextBox 32"/>
            <p:cNvSpPr txBox="1"/>
            <p:nvPr/>
          </p:nvSpPr>
          <p:spPr>
            <a:xfrm>
              <a:off x="2264243" y="3026062"/>
              <a:ext cx="1057456" cy="249633"/>
            </a:xfrm>
            <a:prstGeom prst="rect">
              <a:avLst/>
            </a:prstGeom>
            <a:noFill/>
          </p:spPr>
          <p:txBody>
            <a:bodyPr wrap="none" rtlCol="0">
              <a:spAutoFit/>
            </a:bodyPr>
            <a:lstStyle/>
            <a:p>
              <a:r>
                <a:rPr lang="en-US" sz="1707" dirty="0"/>
                <a:t>Sends Updates</a:t>
              </a:r>
            </a:p>
          </p:txBody>
        </p:sp>
      </p:grpSp>
      <p:grpSp>
        <p:nvGrpSpPr>
          <p:cNvPr id="37" name="Group 36"/>
          <p:cNvGrpSpPr/>
          <p:nvPr/>
        </p:nvGrpSpPr>
        <p:grpSpPr>
          <a:xfrm>
            <a:off x="5487927" y="5322225"/>
            <a:ext cx="2108474" cy="2139499"/>
            <a:chOff x="3962400" y="5334000"/>
            <a:chExt cx="2057400" cy="1371600"/>
          </a:xfrm>
        </p:grpSpPr>
        <p:sp>
          <p:nvSpPr>
            <p:cNvPr id="38" name="Rectangle 37"/>
            <p:cNvSpPr/>
            <p:nvPr/>
          </p:nvSpPr>
          <p:spPr>
            <a:xfrm>
              <a:off x="3962400" y="5334000"/>
              <a:ext cx="2057400" cy="1371600"/>
            </a:xfrm>
            <a:prstGeom prst="rect">
              <a:avLst/>
            </a:prstGeom>
          </p:spPr>
          <p:style>
            <a:lnRef idx="1">
              <a:schemeClr val="accent2"/>
            </a:lnRef>
            <a:fillRef idx="2">
              <a:schemeClr val="accent2"/>
            </a:fillRef>
            <a:effectRef idx="1">
              <a:schemeClr val="accent2"/>
            </a:effectRef>
            <a:fontRef idx="minor">
              <a:schemeClr val="dk1"/>
            </a:fontRef>
          </p:style>
          <p:txBody>
            <a:bodyPr rtlCol="0" anchor="t" anchorCtr="0"/>
            <a:lstStyle/>
            <a:p>
              <a:r>
                <a:rPr lang="en-US" sz="1991" dirty="0"/>
                <a:t>DOM</a:t>
              </a:r>
            </a:p>
          </p:txBody>
        </p:sp>
        <p:cxnSp>
          <p:nvCxnSpPr>
            <p:cNvPr id="39" name="Straight Connector 38"/>
            <p:cNvCxnSpPr/>
            <p:nvPr/>
          </p:nvCxnSpPr>
          <p:spPr>
            <a:xfrm flipH="1">
              <a:off x="4953000" y="5638800"/>
              <a:ext cx="2286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5181600" y="5638800"/>
              <a:ext cx="2286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flipH="1">
              <a:off x="5181600" y="5943600"/>
              <a:ext cx="2286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2" name="Straight Connector 41"/>
            <p:cNvCxnSpPr/>
            <p:nvPr/>
          </p:nvCxnSpPr>
          <p:spPr>
            <a:xfrm>
              <a:off x="5410200" y="5943600"/>
              <a:ext cx="2286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3" name="Straight Connector 42"/>
            <p:cNvCxnSpPr/>
            <p:nvPr/>
          </p:nvCxnSpPr>
          <p:spPr>
            <a:xfrm flipH="1">
              <a:off x="4953000" y="6248400"/>
              <a:ext cx="2286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4" name="Straight Connector 43"/>
            <p:cNvCxnSpPr/>
            <p:nvPr/>
          </p:nvCxnSpPr>
          <p:spPr>
            <a:xfrm>
              <a:off x="5181600" y="6248400"/>
              <a:ext cx="3048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5" name="Straight Connector 44"/>
            <p:cNvCxnSpPr/>
            <p:nvPr/>
          </p:nvCxnSpPr>
          <p:spPr>
            <a:xfrm flipH="1">
              <a:off x="4572000" y="5943600"/>
              <a:ext cx="381000" cy="2286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6" name="Straight Connector 45"/>
            <p:cNvCxnSpPr/>
            <p:nvPr/>
          </p:nvCxnSpPr>
          <p:spPr>
            <a:xfrm>
              <a:off x="4953000" y="5943600"/>
              <a:ext cx="152400" cy="2286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7" name="Straight Connector 46"/>
            <p:cNvCxnSpPr/>
            <p:nvPr/>
          </p:nvCxnSpPr>
          <p:spPr>
            <a:xfrm flipH="1">
              <a:off x="4343400" y="6172200"/>
              <a:ext cx="228600" cy="304800"/>
            </a:xfrm>
            <a:prstGeom prst="line">
              <a:avLst/>
            </a:prstGeom>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4572000" y="6172200"/>
              <a:ext cx="228600" cy="304800"/>
            </a:xfrm>
            <a:prstGeom prst="line">
              <a:avLst/>
            </a:prstGeom>
          </p:spPr>
          <p:style>
            <a:lnRef idx="1">
              <a:schemeClr val="accent2"/>
            </a:lnRef>
            <a:fillRef idx="2">
              <a:schemeClr val="accent2"/>
            </a:fillRef>
            <a:effectRef idx="1">
              <a:schemeClr val="accent2"/>
            </a:effectRef>
            <a:fontRef idx="minor">
              <a:schemeClr val="dk1"/>
            </a:fontRef>
          </p:style>
        </p:cxnSp>
      </p:grpSp>
      <p:grpSp>
        <p:nvGrpSpPr>
          <p:cNvPr id="82" name="Group 81"/>
          <p:cNvGrpSpPr/>
          <p:nvPr/>
        </p:nvGrpSpPr>
        <p:grpSpPr>
          <a:xfrm>
            <a:off x="3184225" y="3525887"/>
            <a:ext cx="1505708" cy="792957"/>
            <a:chOff x="2238908" y="2273892"/>
            <a:chExt cx="1058701" cy="557548"/>
          </a:xfrm>
        </p:grpSpPr>
        <p:cxnSp>
          <p:nvCxnSpPr>
            <p:cNvPr id="35" name="Straight Arrow Connector 34"/>
            <p:cNvCxnSpPr/>
            <p:nvPr/>
          </p:nvCxnSpPr>
          <p:spPr>
            <a:xfrm>
              <a:off x="2238908" y="2273892"/>
              <a:ext cx="1043256" cy="0"/>
            </a:xfrm>
            <a:prstGeom prst="straightConnector1">
              <a:avLst/>
            </a:prstGeom>
            <a:ln>
              <a:prstDash val="dash"/>
              <a:headEnd type="arrow"/>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2260440" y="2335691"/>
              <a:ext cx="1037169" cy="495749"/>
            </a:xfrm>
            <a:prstGeom prst="rect">
              <a:avLst/>
            </a:prstGeom>
            <a:noFill/>
          </p:spPr>
          <p:txBody>
            <a:bodyPr wrap="none" rtlCol="0">
              <a:spAutoFit/>
            </a:bodyPr>
            <a:lstStyle/>
            <a:p>
              <a:pPr algn="ctr"/>
              <a:r>
                <a:rPr lang="en-US" sz="1991" dirty="0"/>
                <a:t>Web  Socket</a:t>
              </a:r>
              <a:br>
                <a:rPr lang="en-US" sz="1991" dirty="0"/>
              </a:br>
              <a:r>
                <a:rPr lang="en-US" sz="1991" dirty="0"/>
                <a:t>Connection</a:t>
              </a:r>
            </a:p>
          </p:txBody>
        </p:sp>
      </p:grpSp>
      <p:sp>
        <p:nvSpPr>
          <p:cNvPr id="49" name="Rectangle 48"/>
          <p:cNvSpPr/>
          <p:nvPr/>
        </p:nvSpPr>
        <p:spPr>
          <a:xfrm>
            <a:off x="5448884" y="2812723"/>
            <a:ext cx="2108474" cy="16640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991" dirty="0"/>
              <a:t>Server Engine</a:t>
            </a:r>
          </a:p>
        </p:txBody>
      </p:sp>
      <p:grpSp>
        <p:nvGrpSpPr>
          <p:cNvPr id="85" name="Group 84"/>
          <p:cNvGrpSpPr/>
          <p:nvPr/>
        </p:nvGrpSpPr>
        <p:grpSpPr>
          <a:xfrm>
            <a:off x="8260183" y="2456140"/>
            <a:ext cx="3904583" cy="5705331"/>
            <a:chOff x="5807941" y="1521725"/>
            <a:chExt cx="2745410" cy="4011561"/>
          </a:xfrm>
        </p:grpSpPr>
        <p:sp>
          <p:nvSpPr>
            <p:cNvPr id="54" name="Rectangle 53"/>
            <p:cNvSpPr/>
            <p:nvPr/>
          </p:nvSpPr>
          <p:spPr>
            <a:xfrm>
              <a:off x="5807941" y="1521725"/>
              <a:ext cx="2745410" cy="4011561"/>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991" dirty="0"/>
                <a:t>JS Web Application</a:t>
              </a:r>
            </a:p>
          </p:txBody>
        </p:sp>
        <p:sp>
          <p:nvSpPr>
            <p:cNvPr id="55" name="Rectangle 54"/>
            <p:cNvSpPr/>
            <p:nvPr/>
          </p:nvSpPr>
          <p:spPr>
            <a:xfrm>
              <a:off x="6027574" y="2023170"/>
              <a:ext cx="933439" cy="10028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91" dirty="0"/>
                <a:t>HTML</a:t>
              </a:r>
            </a:p>
          </p:txBody>
        </p:sp>
        <p:sp>
          <p:nvSpPr>
            <p:cNvPr id="56" name="Rectangle 55"/>
            <p:cNvSpPr/>
            <p:nvPr/>
          </p:nvSpPr>
          <p:spPr>
            <a:xfrm>
              <a:off x="7125738" y="2023170"/>
              <a:ext cx="1262889" cy="50144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91" dirty="0"/>
                <a:t>CSS, Images</a:t>
              </a:r>
            </a:p>
          </p:txBody>
        </p:sp>
        <p:sp>
          <p:nvSpPr>
            <p:cNvPr id="57" name="Rectangle 56"/>
            <p:cNvSpPr/>
            <p:nvPr/>
          </p:nvSpPr>
          <p:spPr>
            <a:xfrm>
              <a:off x="6027574" y="3527505"/>
              <a:ext cx="933439" cy="15043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91" dirty="0"/>
                <a:t>JavaScript</a:t>
              </a:r>
              <a:br>
                <a:rPr lang="en-US" sz="1991" dirty="0"/>
              </a:br>
              <a:r>
                <a:rPr lang="en-US" sz="1991" dirty="0"/>
                <a:t>App-</a:t>
              </a:r>
              <a:br>
                <a:rPr lang="en-US" sz="1991" dirty="0"/>
              </a:br>
              <a:r>
                <a:rPr lang="en-US" sz="1991" dirty="0" err="1"/>
                <a:t>lication</a:t>
              </a:r>
              <a:r>
                <a:rPr lang="en-US" sz="1991" dirty="0"/>
                <a:t> Code</a:t>
              </a:r>
            </a:p>
          </p:txBody>
        </p:sp>
        <p:sp>
          <p:nvSpPr>
            <p:cNvPr id="58" name="Rectangle 57"/>
            <p:cNvSpPr/>
            <p:nvPr/>
          </p:nvSpPr>
          <p:spPr>
            <a:xfrm>
              <a:off x="7125738" y="2775337"/>
              <a:ext cx="1262889" cy="91931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991" dirty="0"/>
                <a:t>JS</a:t>
              </a:r>
              <a:br>
                <a:rPr lang="en-US" sz="1991" dirty="0"/>
              </a:br>
              <a:r>
                <a:rPr lang="en-US" sz="1991" dirty="0"/>
                <a:t>Libraries (</a:t>
              </a:r>
              <a:r>
                <a:rPr lang="en-US" sz="1991" dirty="0" err="1"/>
                <a:t>jQuery</a:t>
              </a:r>
              <a:r>
                <a:rPr lang="en-US" sz="1991" dirty="0"/>
                <a:t>, </a:t>
              </a:r>
              <a:r>
                <a:rPr lang="en-US" sz="1991" dirty="0" err="1"/>
                <a:t>AngularJS</a:t>
              </a:r>
              <a:r>
                <a:rPr lang="en-US" sz="1991" dirty="0"/>
                <a:t>)</a:t>
              </a:r>
            </a:p>
          </p:txBody>
        </p:sp>
        <p:sp>
          <p:nvSpPr>
            <p:cNvPr id="65" name="Rectangle 64"/>
            <p:cNvSpPr/>
            <p:nvPr/>
          </p:nvSpPr>
          <p:spPr>
            <a:xfrm>
              <a:off x="7125738" y="3945376"/>
              <a:ext cx="1262889" cy="10864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1991" dirty="0"/>
                <a:t>node.js</a:t>
              </a:r>
              <a:br>
                <a:rPr lang="en-US" sz="1991" dirty="0"/>
              </a:br>
              <a:r>
                <a:rPr lang="en-US" sz="1991" dirty="0"/>
                <a:t>Libraries</a:t>
              </a:r>
            </a:p>
          </p:txBody>
        </p:sp>
      </p:grpSp>
      <p:grpSp>
        <p:nvGrpSpPr>
          <p:cNvPr id="81" name="Group 80"/>
          <p:cNvGrpSpPr/>
          <p:nvPr/>
        </p:nvGrpSpPr>
        <p:grpSpPr>
          <a:xfrm>
            <a:off x="8870900" y="4401514"/>
            <a:ext cx="1327558" cy="1307472"/>
            <a:chOff x="6237351" y="2889567"/>
            <a:chExt cx="933439" cy="919316"/>
          </a:xfrm>
        </p:grpSpPr>
        <p:cxnSp>
          <p:nvCxnSpPr>
            <p:cNvPr id="66" name="Straight Arrow Connector 65"/>
            <p:cNvCxnSpPr/>
            <p:nvPr/>
          </p:nvCxnSpPr>
          <p:spPr>
            <a:xfrm>
              <a:off x="6411931" y="2889567"/>
              <a:ext cx="0" cy="919316"/>
            </a:xfrm>
            <a:prstGeom prst="straightConnector1">
              <a:avLst/>
            </a:prstGeom>
            <a:ln>
              <a:prstDash val="dash"/>
              <a:headEnd type="arrow"/>
              <a:tailEnd type="arrow"/>
            </a:ln>
          </p:spPr>
          <p:style>
            <a:lnRef idx="2">
              <a:schemeClr val="dk1"/>
            </a:lnRef>
            <a:fillRef idx="0">
              <a:schemeClr val="dk1"/>
            </a:fillRef>
            <a:effectRef idx="1">
              <a:schemeClr val="dk1"/>
            </a:effectRef>
            <a:fontRef idx="minor">
              <a:schemeClr val="tx1"/>
            </a:fontRef>
          </p:style>
        </p:cxnSp>
        <p:sp>
          <p:nvSpPr>
            <p:cNvPr id="67" name="TextBox 66"/>
            <p:cNvSpPr txBox="1"/>
            <p:nvPr/>
          </p:nvSpPr>
          <p:spPr>
            <a:xfrm>
              <a:off x="6237351" y="3065840"/>
              <a:ext cx="933439" cy="434343"/>
            </a:xfrm>
            <a:prstGeom prst="rect">
              <a:avLst/>
            </a:prstGeom>
            <a:noFill/>
          </p:spPr>
          <p:txBody>
            <a:bodyPr wrap="square" rtlCol="0">
              <a:spAutoFit/>
            </a:bodyPr>
            <a:lstStyle/>
            <a:p>
              <a:pPr algn="ctr"/>
              <a:r>
                <a:rPr lang="en-US" sz="1707" dirty="0"/>
                <a:t>Data    Bindings</a:t>
              </a:r>
            </a:p>
          </p:txBody>
        </p:sp>
      </p:grpSp>
      <p:sp>
        <p:nvSpPr>
          <p:cNvPr id="68" name="Up-Down Arrow 67"/>
          <p:cNvSpPr/>
          <p:nvPr/>
        </p:nvSpPr>
        <p:spPr>
          <a:xfrm rot="5400000">
            <a:off x="11631615" y="5777653"/>
            <a:ext cx="832027" cy="1796109"/>
          </a:xfrm>
          <a:prstGeom prst="upDownArrow">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a:r>
              <a:rPr lang="en-US" sz="1991" dirty="0"/>
              <a:t>Other Tiers</a:t>
            </a:r>
          </a:p>
        </p:txBody>
      </p:sp>
      <p:grpSp>
        <p:nvGrpSpPr>
          <p:cNvPr id="76" name="Group 75"/>
          <p:cNvGrpSpPr/>
          <p:nvPr/>
        </p:nvGrpSpPr>
        <p:grpSpPr>
          <a:xfrm>
            <a:off x="7323083" y="3407028"/>
            <a:ext cx="1483742" cy="832027"/>
            <a:chOff x="5149043" y="2190318"/>
            <a:chExt cx="1043256" cy="585019"/>
          </a:xfrm>
        </p:grpSpPr>
        <p:sp>
          <p:nvSpPr>
            <p:cNvPr id="63" name="Arc 62"/>
            <p:cNvSpPr/>
            <p:nvPr/>
          </p:nvSpPr>
          <p:spPr>
            <a:xfrm rot="16200000">
              <a:off x="5378161" y="1961200"/>
              <a:ext cx="585019" cy="1043256"/>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64" name="TextBox 63"/>
            <p:cNvSpPr txBox="1"/>
            <p:nvPr/>
          </p:nvSpPr>
          <p:spPr>
            <a:xfrm>
              <a:off x="5394133" y="2357469"/>
              <a:ext cx="533349" cy="249633"/>
            </a:xfrm>
            <a:prstGeom prst="rect">
              <a:avLst/>
            </a:prstGeom>
            <a:solidFill>
              <a:schemeClr val="bg1">
                <a:alpha val="71000"/>
              </a:schemeClr>
            </a:solidFill>
          </p:spPr>
          <p:txBody>
            <a:bodyPr wrap="none" rtlCol="0">
              <a:spAutoFit/>
            </a:bodyPr>
            <a:lstStyle/>
            <a:p>
              <a:r>
                <a:rPr lang="en-US" sz="1707" dirty="0"/>
                <a:t>Parses</a:t>
              </a:r>
            </a:p>
          </p:txBody>
        </p:sp>
      </p:grpSp>
      <p:grpSp>
        <p:nvGrpSpPr>
          <p:cNvPr id="14" name="Group 13"/>
          <p:cNvGrpSpPr/>
          <p:nvPr/>
        </p:nvGrpSpPr>
        <p:grpSpPr>
          <a:xfrm>
            <a:off x="5448883" y="5308806"/>
            <a:ext cx="2108474" cy="2139499"/>
            <a:chOff x="3962400" y="5334000"/>
            <a:chExt cx="2057400" cy="1371600"/>
          </a:xfrm>
        </p:grpSpPr>
        <p:sp>
          <p:nvSpPr>
            <p:cNvPr id="15" name="Rectangle 14"/>
            <p:cNvSpPr/>
            <p:nvPr/>
          </p:nvSpPr>
          <p:spPr>
            <a:xfrm>
              <a:off x="3962400" y="5334000"/>
              <a:ext cx="2057400" cy="1371600"/>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lang="en-US" sz="1991" dirty="0"/>
                <a:t>DOM</a:t>
              </a:r>
            </a:p>
          </p:txBody>
        </p:sp>
        <p:cxnSp>
          <p:nvCxnSpPr>
            <p:cNvPr id="16" name="Straight Connector 15"/>
            <p:cNvCxnSpPr/>
            <p:nvPr/>
          </p:nvCxnSpPr>
          <p:spPr>
            <a:xfrm flipH="1">
              <a:off x="4953000" y="5638800"/>
              <a:ext cx="2286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181600" y="5638800"/>
              <a:ext cx="2286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5181600" y="5943600"/>
              <a:ext cx="2286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10200" y="5943600"/>
              <a:ext cx="2286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953000" y="6248400"/>
              <a:ext cx="2286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81600" y="6248400"/>
              <a:ext cx="3048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572000" y="5943600"/>
              <a:ext cx="3810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953000" y="5943600"/>
              <a:ext cx="152400" cy="228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343400" y="6172200"/>
              <a:ext cx="228600" cy="304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572000" y="6172200"/>
              <a:ext cx="228600" cy="30480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529110" y="2693862"/>
            <a:ext cx="2108474" cy="166405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991" dirty="0"/>
              <a:t>Client  Engine</a:t>
            </a:r>
          </a:p>
        </p:txBody>
      </p:sp>
      <p:grpSp>
        <p:nvGrpSpPr>
          <p:cNvPr id="75" name="Group 74"/>
          <p:cNvGrpSpPr/>
          <p:nvPr/>
        </p:nvGrpSpPr>
        <p:grpSpPr>
          <a:xfrm>
            <a:off x="5174491" y="4357918"/>
            <a:ext cx="1439581" cy="1188611"/>
            <a:chOff x="3638313" y="2858913"/>
            <a:chExt cx="1012205" cy="835742"/>
          </a:xfrm>
        </p:grpSpPr>
        <p:sp>
          <p:nvSpPr>
            <p:cNvPr id="52" name="Arc 51"/>
            <p:cNvSpPr/>
            <p:nvPr/>
          </p:nvSpPr>
          <p:spPr>
            <a:xfrm flipH="1" flipV="1">
              <a:off x="4375977" y="2858913"/>
              <a:ext cx="274541" cy="835742"/>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53" name="TextBox 52"/>
            <p:cNvSpPr txBox="1"/>
            <p:nvPr/>
          </p:nvSpPr>
          <p:spPr>
            <a:xfrm>
              <a:off x="3638313" y="3045950"/>
              <a:ext cx="808364" cy="434343"/>
            </a:xfrm>
            <a:prstGeom prst="rect">
              <a:avLst/>
            </a:prstGeom>
            <a:noFill/>
          </p:spPr>
          <p:txBody>
            <a:bodyPr wrap="none" rtlCol="0">
              <a:spAutoFit/>
            </a:bodyPr>
            <a:lstStyle/>
            <a:p>
              <a:r>
                <a:rPr lang="en-US" sz="1707" dirty="0"/>
                <a:t>Dispatches</a:t>
              </a:r>
              <a:br>
                <a:rPr lang="en-US" sz="1707" dirty="0"/>
              </a:br>
              <a:r>
                <a:rPr lang="en-US" sz="1707" dirty="0"/>
                <a:t>Events</a:t>
              </a:r>
            </a:p>
          </p:txBody>
        </p:sp>
      </p:grpSp>
      <p:grpSp>
        <p:nvGrpSpPr>
          <p:cNvPr id="72" name="Group 71"/>
          <p:cNvGrpSpPr/>
          <p:nvPr/>
        </p:nvGrpSpPr>
        <p:grpSpPr>
          <a:xfrm>
            <a:off x="7166902" y="5546525"/>
            <a:ext cx="1483742" cy="875265"/>
            <a:chOff x="5039227" y="3694653"/>
            <a:chExt cx="1043256" cy="615421"/>
          </a:xfrm>
        </p:grpSpPr>
        <p:sp>
          <p:nvSpPr>
            <p:cNvPr id="59" name="Arc 58"/>
            <p:cNvSpPr/>
            <p:nvPr/>
          </p:nvSpPr>
          <p:spPr>
            <a:xfrm rot="5400000" flipH="1">
              <a:off x="5268345" y="3465535"/>
              <a:ext cx="585019" cy="1043256"/>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62" name="TextBox 61"/>
            <p:cNvSpPr txBox="1"/>
            <p:nvPr/>
          </p:nvSpPr>
          <p:spPr>
            <a:xfrm>
              <a:off x="5339214" y="3875730"/>
              <a:ext cx="631408" cy="434344"/>
            </a:xfrm>
            <a:prstGeom prst="rect">
              <a:avLst/>
            </a:prstGeom>
            <a:solidFill>
              <a:schemeClr val="bg1">
                <a:alpha val="71000"/>
              </a:schemeClr>
            </a:solidFill>
          </p:spPr>
          <p:txBody>
            <a:bodyPr wrap="none" rtlCol="0">
              <a:spAutoFit/>
            </a:bodyPr>
            <a:lstStyle/>
            <a:p>
              <a:r>
                <a:rPr lang="en-US" sz="1707" dirty="0"/>
                <a:t>Delivers</a:t>
              </a:r>
              <a:br>
                <a:rPr lang="en-US" sz="1707" dirty="0"/>
              </a:br>
              <a:r>
                <a:rPr lang="en-US" sz="1707" dirty="0"/>
                <a:t>Events</a:t>
              </a:r>
            </a:p>
          </p:txBody>
        </p:sp>
      </p:grpSp>
      <p:grpSp>
        <p:nvGrpSpPr>
          <p:cNvPr id="73" name="Group 72"/>
          <p:cNvGrpSpPr/>
          <p:nvPr/>
        </p:nvGrpSpPr>
        <p:grpSpPr>
          <a:xfrm>
            <a:off x="7166899" y="6259692"/>
            <a:ext cx="1676057" cy="1305924"/>
            <a:chOff x="5039227" y="4196099"/>
            <a:chExt cx="1178478" cy="918228"/>
          </a:xfrm>
        </p:grpSpPr>
        <p:sp>
          <p:nvSpPr>
            <p:cNvPr id="60" name="Arc 59"/>
            <p:cNvSpPr/>
            <p:nvPr/>
          </p:nvSpPr>
          <p:spPr>
            <a:xfrm rot="5400000" flipV="1">
              <a:off x="5268345" y="3966981"/>
              <a:ext cx="585019" cy="1043256"/>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61" name="TextBox 60"/>
            <p:cNvSpPr txBox="1"/>
            <p:nvPr/>
          </p:nvSpPr>
          <p:spPr>
            <a:xfrm>
              <a:off x="5177156" y="4864694"/>
              <a:ext cx="1040549" cy="249633"/>
            </a:xfrm>
            <a:prstGeom prst="rect">
              <a:avLst/>
            </a:prstGeom>
            <a:solidFill>
              <a:schemeClr val="bg1">
                <a:alpha val="71000"/>
              </a:schemeClr>
            </a:solidFill>
          </p:spPr>
          <p:txBody>
            <a:bodyPr wrap="none" rtlCol="0">
              <a:spAutoFit/>
            </a:bodyPr>
            <a:lstStyle/>
            <a:p>
              <a:r>
                <a:rPr lang="en-US" sz="1707" dirty="0"/>
                <a:t>Modifies DOM</a:t>
              </a:r>
            </a:p>
          </p:txBody>
        </p:sp>
      </p:grpSp>
      <p:grpSp>
        <p:nvGrpSpPr>
          <p:cNvPr id="74" name="Group 73"/>
          <p:cNvGrpSpPr/>
          <p:nvPr/>
        </p:nvGrpSpPr>
        <p:grpSpPr>
          <a:xfrm>
            <a:off x="6614072" y="4357918"/>
            <a:ext cx="1402474" cy="1188611"/>
            <a:chOff x="4650518" y="2858913"/>
            <a:chExt cx="986114" cy="835742"/>
          </a:xfrm>
        </p:grpSpPr>
        <p:sp>
          <p:nvSpPr>
            <p:cNvPr id="50" name="Arc 49"/>
            <p:cNvSpPr/>
            <p:nvPr/>
          </p:nvSpPr>
          <p:spPr>
            <a:xfrm rot="10800000" flipH="1" flipV="1">
              <a:off x="4650518" y="2858913"/>
              <a:ext cx="274541" cy="835742"/>
            </a:xfrm>
            <a:prstGeom prst="arc">
              <a:avLst>
                <a:gd name="adj1" fmla="val 16200000"/>
                <a:gd name="adj2" fmla="val 5359439"/>
              </a:avLst>
            </a:prstGeom>
            <a:ln>
              <a:headEnd type="triangle"/>
            </a:ln>
          </p:spPr>
          <p:style>
            <a:lnRef idx="2">
              <a:schemeClr val="dk1"/>
            </a:lnRef>
            <a:fillRef idx="0">
              <a:schemeClr val="dk1"/>
            </a:fillRef>
            <a:effectRef idx="1">
              <a:schemeClr val="dk1"/>
            </a:effectRef>
            <a:fontRef idx="minor">
              <a:schemeClr val="tx1"/>
            </a:fontRef>
          </p:style>
          <p:txBody>
            <a:bodyPr rtlCol="0" anchor="ctr"/>
            <a:lstStyle/>
            <a:p>
              <a:pPr algn="ctr"/>
              <a:endParaRPr lang="en-US" sz="1991"/>
            </a:p>
          </p:txBody>
        </p:sp>
        <p:sp>
          <p:nvSpPr>
            <p:cNvPr id="51" name="TextBox 50"/>
            <p:cNvSpPr txBox="1"/>
            <p:nvPr/>
          </p:nvSpPr>
          <p:spPr>
            <a:xfrm>
              <a:off x="4927454" y="3026059"/>
              <a:ext cx="709178" cy="434343"/>
            </a:xfrm>
            <a:prstGeom prst="rect">
              <a:avLst/>
            </a:prstGeom>
            <a:noFill/>
          </p:spPr>
          <p:txBody>
            <a:bodyPr wrap="none" rtlCol="0">
              <a:spAutoFit/>
            </a:bodyPr>
            <a:lstStyle/>
            <a:p>
              <a:r>
                <a:rPr lang="en-US" sz="1707" dirty="0"/>
                <a:t>Observes</a:t>
              </a:r>
              <a:br>
                <a:rPr lang="en-US" sz="1707" dirty="0"/>
              </a:br>
              <a:r>
                <a:rPr lang="en-US" sz="1707" dirty="0"/>
                <a:t>Changes</a:t>
              </a:r>
            </a:p>
          </p:txBody>
        </p:sp>
      </p:grpSp>
      <p:sp>
        <p:nvSpPr>
          <p:cNvPr id="2" name="Date Placeholder 1"/>
          <p:cNvSpPr>
            <a:spLocks noGrp="1"/>
          </p:cNvSpPr>
          <p:nvPr>
            <p:ph type="dt" sz="half" idx="10"/>
          </p:nvPr>
        </p:nvSpPr>
        <p:spPr/>
        <p:txBody>
          <a:bodyPr/>
          <a:lstStyle/>
          <a:p>
            <a:r>
              <a:rPr lang="en-US" smtClean="0"/>
              <a:t>4/5/2016</a:t>
            </a:r>
            <a:endParaRPr lang="en-US"/>
          </a:p>
        </p:txBody>
      </p:sp>
      <p:sp>
        <p:nvSpPr>
          <p:cNvPr id="3" name="Footer Placeholder 2"/>
          <p:cNvSpPr>
            <a:spLocks noGrp="1"/>
          </p:cNvSpPr>
          <p:nvPr>
            <p:ph type="ftr" sz="quarter" idx="11"/>
          </p:nvPr>
        </p:nvSpPr>
        <p:spPr/>
        <p:txBody>
          <a:bodyPr/>
          <a:lstStyle/>
          <a:p>
            <a:r>
              <a:rPr lang="en-US" smtClean="0"/>
              <a:t>ACM SAC 2016</a:t>
            </a:r>
            <a:endParaRPr lang="en-US"/>
          </a:p>
        </p:txBody>
      </p:sp>
      <p:sp>
        <p:nvSpPr>
          <p:cNvPr id="34" name="Slide Number Placeholder 33"/>
          <p:cNvSpPr>
            <a:spLocks noGrp="1"/>
          </p:cNvSpPr>
          <p:nvPr>
            <p:ph type="sldNum" sz="quarter" idx="1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377525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0 -0.01782 L -0.00191 -0.25023 L -0.375 -0.25532 L -0.375 0.03149 " pathEditMode="relative" rAng="0" ptsTypes="AAAA">
                                      <p:cBhvr>
                                        <p:cTn id="36" dur="2000" fill="hold"/>
                                        <p:tgtEl>
                                          <p:spTgt spid="14"/>
                                        </p:tgtEl>
                                        <p:attrNameLst>
                                          <p:attrName>ppt_x</p:attrName>
                                          <p:attrName>ppt_y</p:attrName>
                                        </p:attrNameLst>
                                      </p:cBhvr>
                                      <p:rCtr x="-18750" y="-9421"/>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additive="base">
                                        <p:cTn id="61" dur="500" fill="hold"/>
                                        <p:tgtEl>
                                          <p:spTgt spid="68"/>
                                        </p:tgtEl>
                                        <p:attrNameLst>
                                          <p:attrName>ppt_x</p:attrName>
                                        </p:attrNameLst>
                                      </p:cBhvr>
                                      <p:tavLst>
                                        <p:tav tm="0">
                                          <p:val>
                                            <p:strVal val="1+#ppt_w/2"/>
                                          </p:val>
                                        </p:tav>
                                        <p:tav tm="100000">
                                          <p:val>
                                            <p:strVal val="#ppt_x"/>
                                          </p:val>
                                        </p:tav>
                                      </p:tavLst>
                                    </p:anim>
                                    <p:anim calcmode="lin" valueType="num">
                                      <p:cBhvr additive="base">
                                        <p:cTn id="62"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p:txBody>
          <a:bodyPr/>
          <a:lstStyle>
            <a:lvl1pPr>
              <a:spcBef>
                <a:spcPts val="4200"/>
              </a:spcBef>
            </a:lvl1pPr>
          </a:lstStyle>
          <a:p>
            <a:r>
              <a:rPr lang="en-US" dirty="0" smtClean="0"/>
              <a:t>Benefits of </a:t>
            </a:r>
            <a:r>
              <a:rPr lang="en-US" dirty="0" err="1" smtClean="0"/>
              <a:t>CloudBrowser</a:t>
            </a:r>
            <a:r>
              <a:rPr lang="en-US" dirty="0" smtClean="0"/>
              <a:t> 1.0</a:t>
            </a:r>
            <a:endParaRPr lang="en-US" dirty="0"/>
          </a:p>
        </p:txBody>
      </p:sp>
      <p:sp>
        <p:nvSpPr>
          <p:cNvPr id="160" name="Shape 160"/>
          <p:cNvSpPr>
            <a:spLocks noGrp="1"/>
          </p:cNvSpPr>
          <p:nvPr>
            <p:ph type="body" idx="1"/>
          </p:nvPr>
        </p:nvSpPr>
        <p:spPr/>
        <p:txBody>
          <a:bodyPr/>
          <a:lstStyle/>
          <a:p>
            <a:r>
              <a:rPr lang="en-US" dirty="0" smtClean="0"/>
              <a:t>Single language : application logic is entirely in JavaScript</a:t>
            </a:r>
          </a:p>
          <a:p>
            <a:r>
              <a:rPr lang="en-US" dirty="0" smtClean="0"/>
              <a:t>Single place : client-server communication is abstracted away </a:t>
            </a:r>
          </a:p>
          <a:p>
            <a:r>
              <a:rPr lang="en-US" dirty="0" smtClean="0"/>
              <a:t>Reuse existing technology and developer experience: JavaScript libraries, CSS frameworks</a:t>
            </a:r>
          </a:p>
          <a:p>
            <a:r>
              <a:rPr lang="en-US" dirty="0" smtClean="0"/>
              <a:t>Continuous experience for user</a:t>
            </a:r>
            <a:endParaRPr lang="en-US" dirty="0"/>
          </a:p>
        </p:txBody>
      </p:sp>
      <p:sp>
        <p:nvSpPr>
          <p:cNvPr id="161" name="Shape 161"/>
          <p:cNvSpPr>
            <a:spLocks noGrp="1"/>
          </p:cNvSpPr>
          <p:nvPr>
            <p:ph type="sldNum" sz="quarter" idx="2"/>
          </p:nvPr>
        </p:nvSpPr>
        <p:spPr/>
        <p:txBody>
          <a:bodyPr/>
          <a:lstStyle/>
          <a:p>
            <a:fld id="{86CB4B4D-7CA3-9044-876B-883B54F8677D}" type="slidenum">
              <a:rPr lang="en-US" smtClean="0"/>
              <a:pPr/>
              <a:t>8</a:t>
            </a:fld>
            <a:endParaRPr lang="en-US"/>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Text Placeholder 2"/>
          <p:cNvSpPr>
            <a:spLocks noGrp="1"/>
          </p:cNvSpPr>
          <p:nvPr>
            <p:ph type="body" idx="1"/>
          </p:nvPr>
        </p:nvSpPr>
        <p:spPr/>
        <p:txBody>
          <a:bodyPr>
            <a:normAutofit/>
          </a:bodyPr>
          <a:lstStyle/>
          <a:p>
            <a:r>
              <a:rPr lang="en-US" dirty="0" smtClean="0"/>
              <a:t>Virtual DOM lacks layout attributes</a:t>
            </a:r>
          </a:p>
          <a:p>
            <a:pPr lvl="1"/>
            <a:r>
              <a:rPr lang="en-US" dirty="0" smtClean="0"/>
              <a:t>Use CSS-based libraries</a:t>
            </a:r>
          </a:p>
          <a:p>
            <a:r>
              <a:rPr lang="en-US" dirty="0" smtClean="0"/>
              <a:t>Added Latency</a:t>
            </a:r>
          </a:p>
          <a:p>
            <a:pPr lvl="1"/>
            <a:r>
              <a:rPr lang="en-US" dirty="0" smtClean="0"/>
              <a:t>Do not dispatch all events</a:t>
            </a:r>
          </a:p>
          <a:p>
            <a:r>
              <a:rPr lang="en-US" dirty="0" smtClean="0"/>
              <a:t>Resource Consumption</a:t>
            </a:r>
          </a:p>
          <a:p>
            <a:pPr lvl="1"/>
            <a:r>
              <a:rPr lang="en-US" dirty="0" smtClean="0"/>
              <a:t>High-level JS libraries</a:t>
            </a:r>
          </a:p>
          <a:p>
            <a:r>
              <a:rPr lang="en-US" dirty="0" smtClean="0"/>
              <a:t>Scalability</a:t>
            </a:r>
          </a:p>
          <a:p>
            <a:pPr lvl="1"/>
            <a:r>
              <a:rPr lang="en-US" dirty="0" smtClean="0"/>
              <a:t>Node.js is single-threaded, event-based</a:t>
            </a:r>
          </a:p>
        </p:txBody>
      </p:sp>
      <p:sp>
        <p:nvSpPr>
          <p:cNvPr id="4" name="Slide Number Placeholder 3"/>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302267261"/>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splash-talk-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lash-talk-theme" id="{CBBCB4A4-B952-4E51-BFC0-BB84B441AF5C}" vid="{F9BC28B3-F0C0-46A5-BFFF-200119C7EBFD}"/>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splash-talk-theme</Template>
  <TotalTime>1104</TotalTime>
  <Words>5635</Words>
  <Application>Microsoft Office PowerPoint</Application>
  <PresentationFormat>Custom</PresentationFormat>
  <Paragraphs>689</Paragraphs>
  <Slides>39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Helvetica</vt:lpstr>
      <vt:lpstr>Helvetica Light</vt:lpstr>
      <vt:lpstr>Helvetica Neue</vt:lpstr>
      <vt:lpstr>Times New Roman</vt:lpstr>
      <vt:lpstr>splash-talk-theme</vt:lpstr>
      <vt:lpstr>Rich Cloud-Based Web Applications with CloudBrowser 2.0</vt:lpstr>
      <vt:lpstr>Outline</vt:lpstr>
      <vt:lpstr>A Brief History of Web Applications</vt:lpstr>
      <vt:lpstr>Filing your Taxes (in the U.S.)</vt:lpstr>
      <vt:lpstr>Target Applications</vt:lpstr>
      <vt:lpstr>Motivation</vt:lpstr>
      <vt:lpstr>CloudBrowser Architecture</vt:lpstr>
      <vt:lpstr>Benefits of CloudBrowser 1.0</vt:lpstr>
      <vt:lpstr>Limitations</vt:lpstr>
      <vt:lpstr>CloudBrowser 2.0 Contributions</vt:lpstr>
      <vt:lpstr>CloudBrowser Application Bundles</vt:lpstr>
      <vt:lpstr>App Instance</vt:lpstr>
      <vt:lpstr>Application Instantiation Strategies</vt:lpstr>
      <vt:lpstr>Application Management</vt:lpstr>
      <vt:lpstr>Application Deployment Model</vt:lpstr>
      <vt:lpstr>Scaling to Multiple Processes</vt:lpstr>
      <vt:lpstr>Scalable Web Applications</vt:lpstr>
      <vt:lpstr>CloudBrowser 2.0 Architecture</vt:lpstr>
      <vt:lpstr>CloudBrowser2.0 — Request Dispatch</vt:lpstr>
      <vt:lpstr>CloudBrowser2.0 — Request Dispatch</vt:lpstr>
      <vt:lpstr>CloudBrowser 2.0 — Load Balancing</vt:lpstr>
      <vt:lpstr>Master-Worker Communication</vt:lpstr>
      <vt:lpstr>nodermi — Overview</vt:lpstr>
      <vt:lpstr>nodermi - HighLights</vt:lpstr>
      <vt:lpstr>Nodermi - Limitations</vt:lpstr>
      <vt:lpstr>Evaluation — Goal</vt:lpstr>
      <vt:lpstr>Evaluation — Methodology</vt:lpstr>
      <vt:lpstr>Evaluation - Testbed</vt:lpstr>
      <vt:lpstr>Click Application</vt:lpstr>
      <vt:lpstr>Click Application (Human Paced)</vt:lpstr>
      <vt:lpstr>Evaluation — Chat Application</vt:lpstr>
      <vt:lpstr>jQuery Chat Application</vt:lpstr>
      <vt:lpstr>AngularJS 1.3 Chat Application</vt:lpstr>
      <vt:lpstr>Evaluation — Summary</vt:lpstr>
      <vt:lpstr>Related Work — Web Frameworks</vt:lpstr>
      <vt:lpstr>Related Work — Thin Clients</vt:lpstr>
      <vt:lpstr>Related Work — RPC Frameworks</vt:lpstr>
      <vt:lpstr>Conclusion</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Rich Cloud-Based Web Applications with CloudBrowser 2.0</dc:title>
  <cp:lastModifiedBy>Back, Godmar</cp:lastModifiedBy>
  <cp:revision>23</cp:revision>
  <dcterms:modified xsi:type="dcterms:W3CDTF">2016-04-05T19:07:14Z</dcterms:modified>
</cp:coreProperties>
</file>